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7"/>
  </p:notesMasterIdLst>
  <p:sldIdLst>
    <p:sldId id="926" r:id="rId2"/>
    <p:sldId id="1064" r:id="rId3"/>
    <p:sldId id="1067" r:id="rId4"/>
    <p:sldId id="1068" r:id="rId5"/>
    <p:sldId id="1069" r:id="rId6"/>
    <p:sldId id="1070" r:id="rId7"/>
    <p:sldId id="600" r:id="rId8"/>
    <p:sldId id="461" r:id="rId9"/>
    <p:sldId id="1063" r:id="rId10"/>
    <p:sldId id="507" r:id="rId11"/>
    <p:sldId id="675" r:id="rId12"/>
    <p:sldId id="676" r:id="rId13"/>
    <p:sldId id="621" r:id="rId14"/>
    <p:sldId id="677" r:id="rId15"/>
    <p:sldId id="623" r:id="rId16"/>
    <p:sldId id="498" r:id="rId17"/>
    <p:sldId id="499" r:id="rId18"/>
    <p:sldId id="501" r:id="rId19"/>
    <p:sldId id="624" r:id="rId20"/>
    <p:sldId id="1060" r:id="rId21"/>
    <p:sldId id="1061" r:id="rId22"/>
    <p:sldId id="1071" r:id="rId23"/>
    <p:sldId id="1075" r:id="rId24"/>
    <p:sldId id="1073" r:id="rId25"/>
    <p:sldId id="1072" r:id="rId26"/>
    <p:sldId id="1074" r:id="rId27"/>
    <p:sldId id="569" r:id="rId28"/>
    <p:sldId id="606" r:id="rId29"/>
    <p:sldId id="565" r:id="rId30"/>
    <p:sldId id="566" r:id="rId31"/>
    <p:sldId id="1078" r:id="rId32"/>
    <p:sldId id="1076" r:id="rId33"/>
    <p:sldId id="1077" r:id="rId34"/>
    <p:sldId id="573" r:id="rId35"/>
    <p:sldId id="580" r:id="rId36"/>
    <p:sldId id="599" r:id="rId37"/>
    <p:sldId id="578" r:id="rId38"/>
    <p:sldId id="1079" r:id="rId39"/>
    <p:sldId id="1080" r:id="rId40"/>
    <p:sldId id="698" r:id="rId41"/>
    <p:sldId id="699" r:id="rId42"/>
    <p:sldId id="1046" r:id="rId43"/>
    <p:sldId id="261" r:id="rId44"/>
    <p:sldId id="1048" r:id="rId45"/>
    <p:sldId id="700" r:id="rId46"/>
    <p:sldId id="701" r:id="rId47"/>
    <p:sldId id="702" r:id="rId48"/>
    <p:sldId id="1083" r:id="rId49"/>
    <p:sldId id="590" r:id="rId50"/>
    <p:sldId id="703" r:id="rId51"/>
    <p:sldId id="704" r:id="rId52"/>
    <p:sldId id="1049" r:id="rId53"/>
    <p:sldId id="1062" r:id="rId54"/>
    <p:sldId id="832" r:id="rId55"/>
    <p:sldId id="840" r:id="rId56"/>
    <p:sldId id="834" r:id="rId57"/>
    <p:sldId id="846" r:id="rId58"/>
    <p:sldId id="873" r:id="rId59"/>
    <p:sldId id="844" r:id="rId60"/>
    <p:sldId id="967" r:id="rId61"/>
    <p:sldId id="963" r:id="rId62"/>
    <p:sldId id="972" r:id="rId63"/>
    <p:sldId id="971" r:id="rId64"/>
    <p:sldId id="1032" r:id="rId65"/>
    <p:sldId id="1082" r:id="rId66"/>
    <p:sldId id="802" r:id="rId67"/>
    <p:sldId id="974" r:id="rId68"/>
    <p:sldId id="975" r:id="rId69"/>
    <p:sldId id="976" r:id="rId70"/>
    <p:sldId id="1009" r:id="rId71"/>
    <p:sldId id="973" r:id="rId72"/>
    <p:sldId id="978" r:id="rId73"/>
    <p:sldId id="979" r:id="rId74"/>
    <p:sldId id="980" r:id="rId75"/>
    <p:sldId id="981" r:id="rId76"/>
    <p:sldId id="982" r:id="rId77"/>
    <p:sldId id="985" r:id="rId78"/>
    <p:sldId id="986" r:id="rId79"/>
    <p:sldId id="977" r:id="rId80"/>
    <p:sldId id="987" r:id="rId81"/>
    <p:sldId id="984" r:id="rId82"/>
    <p:sldId id="988" r:id="rId83"/>
    <p:sldId id="968" r:id="rId84"/>
    <p:sldId id="856" r:id="rId85"/>
    <p:sldId id="817" r:id="rId86"/>
    <p:sldId id="989" r:id="rId87"/>
    <p:sldId id="931" r:id="rId88"/>
    <p:sldId id="932" r:id="rId89"/>
    <p:sldId id="933" r:id="rId90"/>
    <p:sldId id="965" r:id="rId91"/>
    <p:sldId id="934" r:id="rId92"/>
    <p:sldId id="1057" r:id="rId93"/>
    <p:sldId id="1050" r:id="rId94"/>
    <p:sldId id="1051" r:id="rId95"/>
    <p:sldId id="1052" r:id="rId96"/>
    <p:sldId id="1053" r:id="rId97"/>
    <p:sldId id="1054" r:id="rId98"/>
    <p:sldId id="1055" r:id="rId99"/>
    <p:sldId id="1056" r:id="rId100"/>
    <p:sldId id="584" r:id="rId101"/>
    <p:sldId id="591" r:id="rId102"/>
    <p:sldId id="1085" r:id="rId103"/>
    <p:sldId id="1086" r:id="rId104"/>
    <p:sldId id="1084" r:id="rId105"/>
    <p:sldId id="588" r:id="rId106"/>
    <p:sldId id="523" r:id="rId107"/>
    <p:sldId id="524" r:id="rId108"/>
    <p:sldId id="554" r:id="rId109"/>
    <p:sldId id="930" r:id="rId110"/>
    <p:sldId id="1087" r:id="rId111"/>
    <p:sldId id="990" r:id="rId112"/>
    <p:sldId id="991" r:id="rId113"/>
    <p:sldId id="1023" r:id="rId114"/>
    <p:sldId id="992" r:id="rId115"/>
    <p:sldId id="993" r:id="rId116"/>
    <p:sldId id="996" r:id="rId117"/>
    <p:sldId id="994" r:id="rId118"/>
    <p:sldId id="1025" r:id="rId119"/>
    <p:sldId id="997" r:id="rId120"/>
    <p:sldId id="1001" r:id="rId121"/>
    <p:sldId id="1033" r:id="rId122"/>
    <p:sldId id="1002" r:id="rId123"/>
    <p:sldId id="869" r:id="rId124"/>
    <p:sldId id="871" r:id="rId125"/>
    <p:sldId id="870" r:id="rId126"/>
    <p:sldId id="942" r:id="rId127"/>
    <p:sldId id="943" r:id="rId128"/>
    <p:sldId id="864" r:id="rId129"/>
    <p:sldId id="865" r:id="rId130"/>
    <p:sldId id="956" r:id="rId131"/>
    <p:sldId id="999" r:id="rId132"/>
    <p:sldId id="1026" r:id="rId133"/>
    <p:sldId id="845" r:id="rId134"/>
    <p:sldId id="1010" r:id="rId135"/>
    <p:sldId id="909" r:id="rId136"/>
    <p:sldId id="1058" r:id="rId137"/>
    <p:sldId id="962" r:id="rId138"/>
    <p:sldId id="1006" r:id="rId139"/>
    <p:sldId id="1027" r:id="rId140"/>
    <p:sldId id="1011" r:id="rId141"/>
    <p:sldId id="1037" r:id="rId142"/>
    <p:sldId id="983" r:id="rId143"/>
    <p:sldId id="1065" r:id="rId144"/>
    <p:sldId id="1059" r:id="rId145"/>
    <p:sldId id="1017" r:id="rId146"/>
    <p:sldId id="1019" r:id="rId147"/>
    <p:sldId id="900" r:id="rId148"/>
    <p:sldId id="876" r:id="rId149"/>
    <p:sldId id="877" r:id="rId150"/>
    <p:sldId id="923" r:id="rId151"/>
    <p:sldId id="416" r:id="rId152"/>
    <p:sldId id="1040" r:id="rId153"/>
    <p:sldId id="1042" r:id="rId154"/>
    <p:sldId id="1028" r:id="rId155"/>
    <p:sldId id="1066" r:id="rId156"/>
    <p:sldId id="970" r:id="rId157"/>
    <p:sldId id="1003" r:id="rId158"/>
    <p:sldId id="941" r:id="rId159"/>
    <p:sldId id="950" r:id="rId160"/>
    <p:sldId id="951" r:id="rId161"/>
    <p:sldId id="952" r:id="rId162"/>
    <p:sldId id="1004" r:id="rId163"/>
    <p:sldId id="953" r:id="rId164"/>
    <p:sldId id="913" r:id="rId165"/>
    <p:sldId id="1005" r:id="rId1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B1B"/>
    <a:srgbClr val="FF7540"/>
    <a:srgbClr val="B31A1B"/>
    <a:srgbClr val="333333"/>
    <a:srgbClr val="FF5050"/>
    <a:srgbClr val="B3B3B3"/>
    <a:srgbClr val="FFFFFF"/>
    <a:srgbClr val="0BEB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63" autoAdjust="0"/>
    <p:restoredTop sz="81180" autoAdjust="0"/>
  </p:normalViewPr>
  <p:slideViewPr>
    <p:cSldViewPr snapToGrid="0">
      <p:cViewPr>
        <p:scale>
          <a:sx n="37" d="100"/>
          <a:sy n="37" d="100"/>
        </p:scale>
        <p:origin x="78" y="1272"/>
      </p:cViewPr>
      <p:guideLst/>
    </p:cSldViewPr>
  </p:slideViewPr>
  <p:outlineViewPr>
    <p:cViewPr>
      <p:scale>
        <a:sx n="33" d="100"/>
        <a:sy n="33" d="100"/>
      </p:scale>
      <p:origin x="0" y="-1458"/>
    </p:cViewPr>
  </p:outlineViewPr>
  <p:notesTextViewPr>
    <p:cViewPr>
      <p:scale>
        <a:sx n="1" d="1"/>
        <a:sy n="1" d="1"/>
      </p:scale>
      <p:origin x="0" y="0"/>
    </p:cViewPr>
  </p:notesTextViewPr>
  <p:sorterViewPr>
    <p:cViewPr>
      <p:scale>
        <a:sx n="84" d="100"/>
        <a:sy n="84" d="100"/>
      </p:scale>
      <p:origin x="0" y="-2022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2022-10-16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Brian_Wansink#cite_note-8"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en.wikipedia.org/wiki/Brian_Wansink#cite_note-buzzfeed2018-03-6" TargetMode="External"/><Relationship Id="rId4" Type="http://schemas.openxmlformats.org/officeDocument/2006/relationships/hyperlink" Target="https://en.wikipedia.org/wiki/Scientific_misconduct"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a:t>Provide some guidance based on the lessons learned </a:t>
            </a:r>
            <a:r>
              <a:rPr lang="en-US" baseline="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Adresses</a:t>
            </a:r>
            <a:r>
              <a:rPr lang="en-US" dirty="0"/>
              <a:t> the file drawer/publication bias problem</a:t>
            </a:r>
          </a:p>
        </p:txBody>
      </p:sp>
      <p:sp>
        <p:nvSpPr>
          <p:cNvPr id="4" name="Slide Number Placeholder 3"/>
          <p:cNvSpPr>
            <a:spLocks noGrp="1"/>
          </p:cNvSpPr>
          <p:nvPr>
            <p:ph type="sldNum" sz="quarter" idx="5"/>
          </p:nvPr>
        </p:nvSpPr>
        <p:spPr/>
        <p:txBody>
          <a:bodyPr/>
          <a:lstStyle/>
          <a:p>
            <a:fld id="{59C334D6-74E3-493C-842C-2A0D832D0681}" type="slidenum">
              <a:rPr lang="en-US" smtClean="0"/>
              <a:t>14</a:t>
            </a:fld>
            <a:endParaRPr lang="en-US"/>
          </a:p>
        </p:txBody>
      </p:sp>
    </p:spTree>
    <p:extLst>
      <p:ext uri="{BB962C8B-B14F-4D97-AF65-F5344CB8AC3E}">
        <p14:creationId xmlns:p14="http://schemas.microsoft.com/office/powerpoint/2010/main" val="2611916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Addresses the publication bias problem</a:t>
            </a:r>
          </a:p>
        </p:txBody>
      </p:sp>
      <p:sp>
        <p:nvSpPr>
          <p:cNvPr id="4" name="Slide Number Placeholder 3"/>
          <p:cNvSpPr>
            <a:spLocks noGrp="1"/>
          </p:cNvSpPr>
          <p:nvPr>
            <p:ph type="sldNum" sz="quarter" idx="5"/>
          </p:nvPr>
        </p:nvSpPr>
        <p:spPr/>
        <p:txBody>
          <a:bodyPr/>
          <a:lstStyle/>
          <a:p>
            <a:fld id="{59C334D6-74E3-493C-842C-2A0D832D0681}" type="slidenum">
              <a:rPr lang="en-US" smtClean="0"/>
              <a:t>17</a:t>
            </a:fld>
            <a:endParaRPr lang="en-US"/>
          </a:p>
        </p:txBody>
      </p:sp>
    </p:spTree>
    <p:extLst>
      <p:ext uri="{BB962C8B-B14F-4D97-AF65-F5344CB8AC3E}">
        <p14:creationId xmlns:p14="http://schemas.microsoft.com/office/powerpoint/2010/main" val="1324146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Suppose that you have a 100 studies of a new medicine</a:t>
            </a:r>
          </a:p>
          <a:p>
            <a:pPr marL="171450" indent="-171450">
              <a:buFontTx/>
              <a:buChar char="-"/>
            </a:pPr>
            <a:r>
              <a:rPr lang="en-US" dirty="0"/>
              <a:t>95 of those do not find an effect – and are not published</a:t>
            </a:r>
          </a:p>
          <a:p>
            <a:pPr marL="171450" indent="-171450">
              <a:buFontTx/>
              <a:buChar char="-"/>
            </a:pPr>
            <a:r>
              <a:rPr lang="en-US" dirty="0"/>
              <a:t>5 of those do find an effect – and are published</a:t>
            </a:r>
          </a:p>
          <a:p>
            <a:pPr marL="171450" indent="-171450">
              <a:buFontTx/>
              <a:buChar char="-"/>
            </a:pPr>
            <a:r>
              <a:rPr lang="en-US" dirty="0"/>
              <a:t>The only published results find an effect!</a:t>
            </a:r>
          </a:p>
        </p:txBody>
      </p:sp>
      <p:sp>
        <p:nvSpPr>
          <p:cNvPr id="4" name="Slide Number Placeholder 3"/>
          <p:cNvSpPr>
            <a:spLocks noGrp="1"/>
          </p:cNvSpPr>
          <p:nvPr>
            <p:ph type="sldNum" sz="quarter" idx="5"/>
          </p:nvPr>
        </p:nvSpPr>
        <p:spPr/>
        <p:txBody>
          <a:bodyPr/>
          <a:lstStyle/>
          <a:p>
            <a:fld id="{59C334D6-74E3-493C-842C-2A0D832D0681}" type="slidenum">
              <a:rPr lang="en-US" smtClean="0"/>
              <a:t>22</a:t>
            </a:fld>
            <a:endParaRPr lang="en-US"/>
          </a:p>
        </p:txBody>
      </p:sp>
    </p:spTree>
    <p:extLst>
      <p:ext uri="{BB962C8B-B14F-4D97-AF65-F5344CB8AC3E}">
        <p14:creationId xmlns:p14="http://schemas.microsoft.com/office/powerpoint/2010/main" val="176065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1" fontAlgn="base" latinLnBrk="0" hangingPunct="1">
              <a:lnSpc>
                <a:spcPct val="100000"/>
              </a:lnSpc>
              <a:spcBef>
                <a:spcPct val="30000"/>
              </a:spcBef>
              <a:spcAft>
                <a:spcPct val="0"/>
              </a:spcAft>
              <a:buClrTx/>
              <a:buSzTx/>
              <a:buFontTx/>
              <a:buNone/>
              <a:tabLst/>
              <a:defRPr/>
            </a:pPr>
            <a:r>
              <a:rPr lang="en-US" dirty="0"/>
              <a:t>For 25 top economics journals, 2015-2018.</a:t>
            </a:r>
          </a:p>
          <a:p>
            <a:r>
              <a:rPr lang="en-US" dirty="0"/>
              <a:t>Histogram of test statistics for z ∈ [0, 10]. Bins are 0.1 wide. Reference lines are displayed at the conventional two-tailed significance levels. Bottom left for top 5 journals and bottom right, non to p5</a:t>
            </a:r>
          </a:p>
          <a:p>
            <a:endParaRPr lang="en-US" sz="1200" b="0" i="0" kern="1200" dirty="0">
              <a:solidFill>
                <a:schemeClr val="tx1"/>
              </a:solidFill>
              <a:effectLst/>
              <a:latin typeface="+mn-lt"/>
              <a:ea typeface="ＭＳ Ｐゴシック" charset="0"/>
            </a:endParaRPr>
          </a:p>
          <a:p>
            <a:pPr marL="0" marR="0" lvl="0" indent="0" algn="l" defTabSz="912813" rtl="0" eaLnBrk="1" fontAlgn="base" latinLnBrk="0" hangingPunct="1">
              <a:lnSpc>
                <a:spcPct val="100000"/>
              </a:lnSpc>
              <a:spcBef>
                <a:spcPct val="30000"/>
              </a:spcBef>
              <a:spcAft>
                <a:spcPct val="0"/>
              </a:spcAft>
              <a:buClrTx/>
              <a:buSzTx/>
              <a:buFontTx/>
              <a:buNone/>
              <a:tabLst/>
              <a:defRPr/>
            </a:pPr>
            <a:r>
              <a:rPr lang="en-US" baseline="0" dirty="0"/>
              <a:t>NOTE that this can detect publication bias (or p-hacking) but not tell you anything about the extent of the problem (since we don’t know the distributions of true effect sizes)</a:t>
            </a:r>
          </a:p>
          <a:p>
            <a:endParaRPr lang="en-US" dirty="0"/>
          </a:p>
          <a:p>
            <a:endParaRPr lang="en-US" dirty="0"/>
          </a:p>
        </p:txBody>
      </p:sp>
      <p:sp>
        <p:nvSpPr>
          <p:cNvPr id="4" name="Slide Number Placeholder 3"/>
          <p:cNvSpPr>
            <a:spLocks noGrp="1"/>
          </p:cNvSpPr>
          <p:nvPr>
            <p:ph type="sldNum" sz="quarter" idx="5"/>
          </p:nvPr>
        </p:nvSpPr>
        <p:spPr/>
        <p:txBody>
          <a:bodyPr/>
          <a:lstStyle/>
          <a:p>
            <a:fld id="{59C334D6-74E3-493C-842C-2A0D832D0681}" type="slidenum">
              <a:rPr lang="en-US" smtClean="0"/>
              <a:t>23</a:t>
            </a:fld>
            <a:endParaRPr lang="en-US"/>
          </a:p>
        </p:txBody>
      </p:sp>
    </p:spTree>
    <p:extLst>
      <p:ext uri="{BB962C8B-B14F-4D97-AF65-F5344CB8AC3E}">
        <p14:creationId xmlns:p14="http://schemas.microsoft.com/office/powerpoint/2010/main" val="779065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Adresses</a:t>
            </a:r>
            <a:r>
              <a:rPr lang="en-US" dirty="0"/>
              <a:t> the file drawer/publication bias problem</a:t>
            </a:r>
          </a:p>
        </p:txBody>
      </p:sp>
      <p:sp>
        <p:nvSpPr>
          <p:cNvPr id="4" name="Slide Number Placeholder 3"/>
          <p:cNvSpPr>
            <a:spLocks noGrp="1"/>
          </p:cNvSpPr>
          <p:nvPr>
            <p:ph type="sldNum" sz="quarter" idx="5"/>
          </p:nvPr>
        </p:nvSpPr>
        <p:spPr/>
        <p:txBody>
          <a:bodyPr/>
          <a:lstStyle/>
          <a:p>
            <a:fld id="{59C334D6-74E3-493C-842C-2A0D832D0681}" type="slidenum">
              <a:rPr lang="en-US" smtClean="0"/>
              <a:t>25</a:t>
            </a:fld>
            <a:endParaRPr lang="en-US"/>
          </a:p>
        </p:txBody>
      </p:sp>
    </p:spTree>
    <p:extLst>
      <p:ext uri="{BB962C8B-B14F-4D97-AF65-F5344CB8AC3E}">
        <p14:creationId xmlns:p14="http://schemas.microsoft.com/office/powerpoint/2010/main" val="555788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endParaRPr lang="en-US" sz="3200" dirty="0"/>
          </a:p>
          <a:p>
            <a:r>
              <a:rPr lang="en-US" sz="3734" dirty="0"/>
              <a:t>Goal</a:t>
            </a:r>
          </a:p>
          <a:p>
            <a:pPr lvl="1"/>
            <a:r>
              <a:rPr lang="en-US" sz="3200" dirty="0"/>
              <a:t>100 percent registration of ongoing and completed J-PAL studies</a:t>
            </a:r>
          </a:p>
          <a:p>
            <a:pPr lvl="1"/>
            <a:r>
              <a:rPr lang="en-US" sz="3200" dirty="0"/>
              <a:t>All new J-PAL registrations prior to project start date</a:t>
            </a:r>
          </a:p>
          <a:p>
            <a:pPr lvl="1"/>
            <a:endParaRPr lang="en-US" sz="3200" dirty="0"/>
          </a:p>
          <a:p>
            <a:pPr lvl="1"/>
            <a:endParaRPr lang="en-US" sz="3200" dirty="0"/>
          </a:p>
          <a:p>
            <a:pPr lvl="1"/>
            <a:r>
              <a:rPr lang="en-US" sz="3200" dirty="0"/>
              <a:t>Your roles: ensure study is registered. If you are still working on the project after it has been completed, make sure the post-trial fields are also updated</a:t>
            </a:r>
          </a:p>
          <a:p>
            <a:endParaRPr lang="en-US" sz="3200" dirty="0"/>
          </a:p>
        </p:txBody>
      </p:sp>
      <p:sp>
        <p:nvSpPr>
          <p:cNvPr id="4" name="Slide Number Placeholder 3"/>
          <p:cNvSpPr>
            <a:spLocks noGrp="1"/>
          </p:cNvSpPr>
          <p:nvPr>
            <p:ph type="sldNum" sz="quarter" idx="10"/>
          </p:nvPr>
        </p:nvSpPr>
        <p:spPr/>
        <p:txBody>
          <a:bodyPr/>
          <a:lstStyle/>
          <a:p>
            <a:pPr>
              <a:defRPr/>
            </a:pPr>
            <a:fld id="{59671A2D-2A05-6441-955B-FAEDBCDD4200}" type="slidenum">
              <a:rPr lang="en-US" smtClean="0"/>
              <a:pPr>
                <a:defRPr/>
              </a:pPr>
              <a:t>27</a:t>
            </a:fld>
            <a:endParaRPr lang="en-US" dirty="0"/>
          </a:p>
        </p:txBody>
      </p:sp>
    </p:spTree>
    <p:extLst>
      <p:ext uri="{BB962C8B-B14F-4D97-AF65-F5344CB8AC3E}">
        <p14:creationId xmlns:p14="http://schemas.microsoft.com/office/powerpoint/2010/main" val="249232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lvl="0" indent="0" algn="l" defTabSz="912813" rtl="0" eaLnBrk="1" fontAlgn="base" latinLnBrk="0" hangingPunct="1">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mn-lt"/>
                <a:ea typeface="ＭＳ Ｐゴシック" charset="0"/>
                <a:cs typeface="ＭＳ Ｐゴシック" charset="0"/>
              </a:rPr>
              <a:t>Researchers can post research hypotheses, the data used to test them, and what their planned research design is in a place where other members of the scholarly community can access that information. This generates greater accountability, as once a paper is published it is possible to check whether the researcher followed the original research plan and if not, whether she provided an explanation why </a:t>
            </a:r>
            <a:endParaRPr lang="en-US" b="0" dirty="0">
              <a:effectLst/>
            </a:endParaRPr>
          </a:p>
          <a:p>
            <a:pPr rtl="0"/>
            <a:endParaRPr lang="en-US" b="0" dirty="0">
              <a:effectLst/>
            </a:endParaRPr>
          </a:p>
          <a:p>
            <a:pPr rtl="0"/>
            <a:r>
              <a:rPr lang="en-US" sz="1100" b="0" i="0" u="none" strike="noStrike" kern="1200" dirty="0">
                <a:solidFill>
                  <a:schemeClr val="tx1"/>
                </a:solidFill>
                <a:effectLst/>
                <a:latin typeface="+mn-lt"/>
                <a:ea typeface="ＭＳ Ｐゴシック" charset="0"/>
              </a:rPr>
              <a:t>To elaborate, r</a:t>
            </a:r>
            <a:r>
              <a:rPr lang="en-US" sz="1100" b="0" i="0" u="none" strike="noStrike" kern="1200" dirty="0">
                <a:solidFill>
                  <a:schemeClr val="tx1"/>
                </a:solidFill>
                <a:effectLst/>
                <a:latin typeface="+mn-lt"/>
                <a:ea typeface="ＭＳ Ｐゴシック" charset="0"/>
                <a:cs typeface="ＭＳ Ｐゴシック" charset="0"/>
              </a:rPr>
              <a:t>egistry entries can serve several purposes.</a:t>
            </a:r>
            <a:endParaRPr lang="en-US" b="0" dirty="0">
              <a:effectLst/>
            </a:endParaRPr>
          </a:p>
          <a:p>
            <a:pPr marL="171450" indent="-171450" rtl="0" fontAlgn="base">
              <a:buFont typeface="Arial" panose="020B0604020202020204" pitchFamily="34" charset="0"/>
              <a:buChar char="•"/>
            </a:pPr>
            <a:r>
              <a:rPr lang="en-US" sz="1100" b="0" i="0" u="none" strike="noStrike" kern="1200" dirty="0">
                <a:solidFill>
                  <a:schemeClr val="tx1"/>
                </a:solidFill>
                <a:effectLst/>
                <a:latin typeface="+mn-lt"/>
                <a:ea typeface="ＭＳ Ｐゴシック" charset="0"/>
                <a:cs typeface="ＭＳ Ｐゴシック" charset="0"/>
              </a:rPr>
              <a:t>Registry facilitates the discovery of published and unpublished research. If it became the norm to pre-register studies, we'd have a sense of which studies did not produce significant results or failed. </a:t>
            </a:r>
          </a:p>
          <a:p>
            <a:pPr marL="171450" indent="-171450" rtl="0" fontAlgn="base">
              <a:buFont typeface="Arial" panose="020B0604020202020204" pitchFamily="34" charset="0"/>
              <a:buChar char="•"/>
            </a:pPr>
            <a:endParaRPr lang="en-US" sz="1100" b="0" i="0" u="none" strike="noStrike" kern="1200" dirty="0">
              <a:solidFill>
                <a:schemeClr val="tx1"/>
              </a:solidFill>
              <a:effectLst/>
              <a:latin typeface="+mn-lt"/>
              <a:ea typeface="ＭＳ Ｐゴシック" charset="0"/>
              <a:cs typeface="ＭＳ Ｐゴシック" charset="0"/>
            </a:endParaRPr>
          </a:p>
          <a:p>
            <a:pPr marL="171450" indent="-171450" rtl="0" fontAlgn="base">
              <a:buFont typeface="Arial" panose="020B0604020202020204" pitchFamily="34" charset="0"/>
              <a:buChar char="•"/>
            </a:pPr>
            <a:r>
              <a:rPr lang="en-US" sz="1100" b="0" i="0" u="none" strike="noStrike" kern="1200" dirty="0">
                <a:solidFill>
                  <a:schemeClr val="tx1"/>
                </a:solidFill>
                <a:effectLst/>
                <a:latin typeface="+mn-lt"/>
                <a:ea typeface="ＭＳ Ｐゴシック" charset="0"/>
                <a:cs typeface="ＭＳ Ｐゴシック" charset="0"/>
              </a:rPr>
              <a:t>If widely used, registries can be used to track all studies in a given field. They can give an overview of the body of work on a given topic, so that others can better understand gaps in the literature or future research needs. A comprehensive registry also allows the universe of existing studies in a given discipline to be more visible and searchable.</a:t>
            </a:r>
          </a:p>
          <a:p>
            <a:pPr marL="171450" indent="-171450" rtl="0" fontAlgn="base">
              <a:buFont typeface="Arial" panose="020B0604020202020204" pitchFamily="34" charset="0"/>
              <a:buChar char="•"/>
            </a:pPr>
            <a:endParaRPr lang="en-US" sz="1100" b="0" i="0" u="none" strike="noStrike" kern="1200" dirty="0">
              <a:solidFill>
                <a:schemeClr val="tx1"/>
              </a:solidFill>
              <a:effectLst/>
              <a:latin typeface="+mn-lt"/>
              <a:ea typeface="ＭＳ Ｐゴシック" charset="0"/>
              <a:cs typeface="ＭＳ Ｐゴシック" charset="0"/>
            </a:endParaRPr>
          </a:p>
          <a:p>
            <a:pPr marL="171450" indent="-171450" rtl="0" fontAlgn="base">
              <a:buFont typeface="Arial" panose="020B0604020202020204" pitchFamily="34" charset="0"/>
              <a:buChar char="•"/>
            </a:pPr>
            <a:r>
              <a:rPr lang="en-US" sz="1100" b="0" i="0" u="none" strike="noStrike" kern="1200" dirty="0">
                <a:solidFill>
                  <a:schemeClr val="tx1"/>
                </a:solidFill>
                <a:effectLst/>
                <a:latin typeface="+mn-lt"/>
                <a:ea typeface="ＭＳ Ｐゴシック" charset="0"/>
                <a:cs typeface="ＭＳ Ｐゴシック" charset="0"/>
              </a:rPr>
              <a:t>The third clear benefit relates to reducing the risk of data mining, because we'll know what the author's original intentions were and we will be able to see if the results publish differ from the original plan. This can clarify the robustness of the results of the study.  - this is where preregistration particularly </a:t>
            </a:r>
            <a:r>
              <a:rPr lang="en-US" sz="1100" b="0" i="0" u="none" strike="noStrike" kern="1200" dirty="0" err="1">
                <a:solidFill>
                  <a:schemeClr val="tx1"/>
                </a:solidFill>
                <a:effectLst/>
                <a:latin typeface="+mn-lt"/>
                <a:ea typeface="ＭＳ Ｐゴシック" charset="0"/>
                <a:cs typeface="ＭＳ Ｐゴシック" charset="0"/>
              </a:rPr>
              <a:t>impt</a:t>
            </a:r>
            <a:endParaRPr lang="en-US" sz="1100" b="0" i="0" u="none" strike="noStrike" kern="1200" dirty="0">
              <a:solidFill>
                <a:schemeClr val="tx1"/>
              </a:solidFill>
              <a:effectLst/>
              <a:latin typeface="+mn-lt"/>
              <a:ea typeface="ＭＳ Ｐゴシック" charset="0"/>
              <a:cs typeface="ＭＳ Ｐゴシック" charset="0"/>
            </a:endParaRPr>
          </a:p>
          <a:p>
            <a:pPr marL="0" marR="0" lvl="0" indent="0" algn="l" defTabSz="912813" rtl="0" eaLnBrk="1" fontAlgn="base" latinLnBrk="0" hangingPunct="1">
              <a:lnSpc>
                <a:spcPct val="100000"/>
              </a:lnSpc>
              <a:spcBef>
                <a:spcPct val="30000"/>
              </a:spcBef>
              <a:spcAft>
                <a:spcPct val="0"/>
              </a:spcAft>
              <a:buClrTx/>
              <a:buSzTx/>
              <a:buFontTx/>
              <a:buNone/>
              <a:tabLst/>
              <a:defRPr/>
            </a:pPr>
            <a:br>
              <a:rPr lang="en-US" b="0" dirty="0">
                <a:effectLst/>
              </a:rPr>
            </a:br>
            <a:br>
              <a:rPr lang="en-US" b="0" dirty="0">
                <a:effectLst/>
              </a:rPr>
            </a:br>
            <a:endParaRPr lang="en-US" dirty="0"/>
          </a:p>
        </p:txBody>
      </p:sp>
      <p:sp>
        <p:nvSpPr>
          <p:cNvPr id="4" name="Slide Number Placeholder 3"/>
          <p:cNvSpPr>
            <a:spLocks noGrp="1"/>
          </p:cNvSpPr>
          <p:nvPr>
            <p:ph type="sldNum" sz="quarter" idx="5"/>
          </p:nvPr>
        </p:nvSpPr>
        <p:spPr/>
        <p:txBody>
          <a:bodyPr/>
          <a:lstStyle/>
          <a:p>
            <a:pPr>
              <a:defRPr/>
            </a:pPr>
            <a:fld id="{59671A2D-2A05-6441-955B-FAEDBCDD4200}" type="slidenum">
              <a:rPr lang="en-US" smtClean="0"/>
              <a:pPr>
                <a:defRPr/>
              </a:pPr>
              <a:t>28</a:t>
            </a:fld>
            <a:endParaRPr lang="en-US" dirty="0"/>
          </a:p>
        </p:txBody>
      </p:sp>
    </p:spTree>
    <p:extLst>
      <p:ext uri="{BB962C8B-B14F-4D97-AF65-F5344CB8AC3E}">
        <p14:creationId xmlns:p14="http://schemas.microsoft.com/office/powerpoint/2010/main" val="535829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ＭＳ Ｐゴシック" charset="0"/>
                <a:cs typeface="ＭＳ Ｐゴシック" charset="0"/>
              </a:rPr>
              <a:t>AEA registry is for any studies that involve an RCT, but imposes no restrictions on study location or topic matter. It was started in 2012. </a:t>
            </a:r>
            <a:r>
              <a:rPr lang="en-US" sz="1100" b="0" i="0" u="none" strike="noStrike" kern="1200" dirty="0">
                <a:solidFill>
                  <a:schemeClr val="tx1"/>
                </a:solidFill>
                <a:effectLst/>
                <a:latin typeface="+mn-lt"/>
                <a:ea typeface="ＭＳ Ｐゴシック" charset="0"/>
                <a:cs typeface="ＭＳ Ｐゴシック" charset="0"/>
              </a:rPr>
              <a:t>J-Pal supported its creation and now manages it</a:t>
            </a:r>
            <a:endParaRPr lang="en-US" sz="1100" b="0" i="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59671A2D-2A05-6441-955B-FAEDBCDD4200}" type="slidenum">
              <a:rPr lang="en-US" smtClean="0"/>
              <a:pPr>
                <a:defRPr/>
              </a:pPr>
              <a:t>29</a:t>
            </a:fld>
            <a:endParaRPr lang="en-US" dirty="0"/>
          </a:p>
        </p:txBody>
      </p:sp>
    </p:spTree>
    <p:extLst>
      <p:ext uri="{BB962C8B-B14F-4D97-AF65-F5344CB8AC3E}">
        <p14:creationId xmlns:p14="http://schemas.microsoft.com/office/powerpoint/2010/main" val="1882507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J-PAL’s Role</a:t>
            </a:r>
            <a:r>
              <a:rPr lang="en-US" sz="1400" baseline="0" dirty="0"/>
              <a:t>: </a:t>
            </a:r>
            <a:r>
              <a:rPr lang="en-US" sz="1100" dirty="0"/>
              <a:t>Manage the website,</a:t>
            </a:r>
            <a:r>
              <a:rPr lang="en-US" sz="1100" baseline="0" dirty="0"/>
              <a:t> </a:t>
            </a:r>
            <a:r>
              <a:rPr lang="en-US" sz="1100" dirty="0"/>
              <a:t>Assist PIs with registration (all offices)</a:t>
            </a:r>
          </a:p>
          <a:p>
            <a:r>
              <a:rPr lang="en-US" sz="1100" dirty="0"/>
              <a:t>Ongoing maintenance and improvements</a:t>
            </a:r>
          </a:p>
          <a:p>
            <a:pPr marL="0" marR="0" lvl="0" indent="0" algn="l" defTabSz="912813"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2813" rtl="0" eaLnBrk="1" fontAlgn="base" latinLnBrk="0" hangingPunct="1">
              <a:lnSpc>
                <a:spcPct val="100000"/>
              </a:lnSpc>
              <a:spcBef>
                <a:spcPct val="30000"/>
              </a:spcBef>
              <a:spcAft>
                <a:spcPct val="0"/>
              </a:spcAft>
              <a:buClrTx/>
              <a:buSzTx/>
              <a:buFontTx/>
              <a:buNone/>
              <a:tabLst/>
              <a:defRPr/>
            </a:pPr>
            <a:r>
              <a:rPr lang="en-US" dirty="0"/>
              <a:t>DOIs launched a couple of years ago. Makes registry entries on the AEA more findable, interoperable, accessible, and reusable. </a:t>
            </a:r>
          </a:p>
          <a:p>
            <a:endParaRPr lang="en-US" dirty="0"/>
          </a:p>
        </p:txBody>
      </p:sp>
      <p:sp>
        <p:nvSpPr>
          <p:cNvPr id="4" name="Slide Number Placeholder 3"/>
          <p:cNvSpPr>
            <a:spLocks noGrp="1"/>
          </p:cNvSpPr>
          <p:nvPr>
            <p:ph type="sldNum" sz="quarter" idx="5"/>
          </p:nvPr>
        </p:nvSpPr>
        <p:spPr/>
        <p:txBody>
          <a:bodyPr/>
          <a:lstStyle/>
          <a:p>
            <a:pPr>
              <a:defRPr/>
            </a:pPr>
            <a:fld id="{59671A2D-2A05-6441-955B-FAEDBCDD4200}" type="slidenum">
              <a:rPr lang="en-US" smtClean="0"/>
              <a:pPr>
                <a:defRPr/>
              </a:pPr>
              <a:t>30</a:t>
            </a:fld>
            <a:endParaRPr lang="en-US" dirty="0"/>
          </a:p>
        </p:txBody>
      </p:sp>
    </p:spTree>
    <p:extLst>
      <p:ext uri="{BB962C8B-B14F-4D97-AF65-F5344CB8AC3E}">
        <p14:creationId xmlns:p14="http://schemas.microsoft.com/office/powerpoint/2010/main" val="958376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pPr rtl="0"/>
            <a:r>
              <a:rPr lang="en-US" sz="1100" b="0" i="0" u="none" strike="noStrike" kern="1200" dirty="0">
                <a:solidFill>
                  <a:schemeClr val="tx1"/>
                </a:solidFill>
                <a:effectLst/>
                <a:latin typeface="+mn-lt"/>
                <a:ea typeface="ＭＳ Ｐゴシック" charset="0"/>
                <a:cs typeface="ＭＳ Ｐゴシック" charset="0"/>
              </a:rPr>
              <a:t>The idea of PAPs is to basically outline, in advance, what are the key variables you're going to look at and how you're going to run the analysis.  PAPs are distinct from the concept of pre-registration, which in a less detailed exercise. </a:t>
            </a:r>
            <a:endParaRPr lang="en-US" b="0" dirty="0">
              <a:effectLst/>
            </a:endParaRPr>
          </a:p>
          <a:p>
            <a:pPr rtl="0"/>
            <a:br>
              <a:rPr lang="en-US" b="0" dirty="0">
                <a:effectLst/>
              </a:rPr>
            </a:br>
            <a:r>
              <a:rPr lang="en-US" sz="1100" b="0" i="0" u="none" strike="noStrike" kern="1200" dirty="0">
                <a:solidFill>
                  <a:schemeClr val="tx1"/>
                </a:solidFill>
                <a:effectLst/>
                <a:latin typeface="+mn-lt"/>
                <a:ea typeface="ＭＳ Ｐゴシック" charset="0"/>
                <a:cs typeface="ＭＳ Ｐゴシック" charset="0"/>
              </a:rPr>
              <a:t>A pre-analysis plan (PAP) is filed publicly, typically before intervention start but at the latest before data analysis begins, and describes how the researchers plan to conduct the study and analyze the resulting data. Since the PAP needs a time stamp, it is usually filed with the trial registration for the study. It can be filed at the time of registration or added later.</a:t>
            </a:r>
            <a:endParaRPr lang="en-US" b="0" dirty="0">
              <a:effectLst/>
            </a:endParaRPr>
          </a:p>
          <a:p>
            <a:pPr rtl="0"/>
            <a:br>
              <a:rPr lang="en-US" b="0" dirty="0">
                <a:effectLst/>
              </a:rPr>
            </a:br>
            <a:r>
              <a:rPr lang="en-US" sz="1100" b="0" i="0" u="none" strike="noStrike" kern="1200" dirty="0">
                <a:solidFill>
                  <a:schemeClr val="tx1"/>
                </a:solidFill>
                <a:effectLst/>
                <a:latin typeface="+mn-lt"/>
                <a:ea typeface="ＭＳ Ｐゴシック" charset="0"/>
                <a:cs typeface="ＭＳ Ｐゴシック" charset="0"/>
              </a:rPr>
              <a:t>PAPs can increase the credibility of the findings and address concerns of specification searching by outlining the expected analysis approach ex ante. This can be particularly useful for decisions with a lot of researcher discretion, such as when primary outcomes could be measured in many different ways or when analyzing treatment effects on specific sub-groups of the population. PAPs can also be useful when a party to the evaluation has a vested interest in the outcome. (Banerjee et al. 2020) </a:t>
            </a:r>
            <a:endParaRPr lang="en-US" b="0" dirty="0">
              <a:effectLst/>
            </a:endParaRPr>
          </a:p>
          <a:p>
            <a:pPr rtl="0"/>
            <a:br>
              <a:rPr lang="en-US" b="0" dirty="0">
                <a:effectLst/>
              </a:rPr>
            </a:br>
            <a:r>
              <a:rPr lang="en-US" sz="1100" b="0" i="0" u="none" strike="noStrike" kern="1200" dirty="0">
                <a:solidFill>
                  <a:schemeClr val="tx1"/>
                </a:solidFill>
                <a:effectLst/>
                <a:latin typeface="+mn-lt"/>
                <a:ea typeface="ＭＳ Ｐゴシック" charset="0"/>
                <a:cs typeface="ＭＳ Ｐゴシック" charset="0"/>
              </a:rPr>
              <a:t>However, the benefits of a detailed PAP also come with costs (</a:t>
            </a:r>
            <a:r>
              <a:rPr lang="en-US" sz="1100" b="0" i="0" u="none" strike="noStrike" kern="1200" dirty="0" err="1">
                <a:solidFill>
                  <a:schemeClr val="tx1"/>
                </a:solidFill>
                <a:effectLst/>
                <a:latin typeface="+mn-lt"/>
                <a:ea typeface="ＭＳ Ｐゴシック" charset="0"/>
                <a:cs typeface="ＭＳ Ｐゴシック" charset="0"/>
              </a:rPr>
              <a:t>Olken</a:t>
            </a:r>
            <a:r>
              <a:rPr lang="en-US" sz="1100" b="0" i="0" u="none" strike="noStrike" kern="1200" dirty="0">
                <a:solidFill>
                  <a:schemeClr val="tx1"/>
                </a:solidFill>
                <a:effectLst/>
                <a:latin typeface="+mn-lt"/>
                <a:ea typeface="ＭＳ Ｐゴシック" charset="0"/>
                <a:cs typeface="ＭＳ Ｐゴシック" charset="0"/>
              </a:rPr>
              <a:t> 2015), not least because writing such a PAP can take considerable time and effort (Ofosu &amp; Posner 2019).</a:t>
            </a:r>
            <a:endParaRPr lang="en-US" b="0" dirty="0">
              <a:effectLst/>
            </a:endParaRPr>
          </a:p>
          <a:p>
            <a:br>
              <a:rPr lang="en-US" b="0" dirty="0">
                <a:effectLst/>
              </a:rPr>
            </a:br>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34</a:t>
            </a:fld>
            <a:endParaRPr lang="en-US"/>
          </a:p>
        </p:txBody>
      </p:sp>
    </p:spTree>
    <p:extLst>
      <p:ext uri="{BB962C8B-B14F-4D97-AF65-F5344CB8AC3E}">
        <p14:creationId xmlns:p14="http://schemas.microsoft.com/office/powerpoint/2010/main" val="415934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2813" rtl="0" eaLnBrk="1" fontAlgn="base" latinLnBrk="0" hangingPunct="1">
              <a:lnSpc>
                <a:spcPct val="100000"/>
              </a:lnSpc>
              <a:spcBef>
                <a:spcPct val="30000"/>
              </a:spcBef>
              <a:spcAft>
                <a:spcPct val="0"/>
              </a:spcAft>
              <a:buClrTx/>
              <a:buSzTx/>
              <a:buFontTx/>
              <a:buChar char="-"/>
              <a:tabLst/>
              <a:defRPr/>
            </a:pPr>
            <a:r>
              <a:rPr lang="en-US" baseline="0" dirty="0"/>
              <a:t>Note on the Cornell ones – mindless eating, sizes of bowls, etc. </a:t>
            </a:r>
          </a:p>
          <a:p>
            <a:pPr marL="171450" marR="0" lvl="0" indent="-171450" algn="l" defTabSz="912813" rtl="0" eaLnBrk="1" fontAlgn="base" latinLnBrk="0" hangingPunct="1">
              <a:lnSpc>
                <a:spcPct val="100000"/>
              </a:lnSpc>
              <a:spcBef>
                <a:spcPct val="30000"/>
              </a:spcBef>
              <a:spcAft>
                <a:spcPct val="0"/>
              </a:spcAft>
              <a:buClrTx/>
              <a:buSzTx/>
              <a:buFontTx/>
              <a:buChar char="-"/>
              <a:tabLst/>
              <a:defRPr/>
            </a:pPr>
            <a:r>
              <a:rPr lang="en-US" sz="1200" b="0" i="0" kern="1200" dirty="0">
                <a:solidFill>
                  <a:schemeClr val="tx1"/>
                </a:solidFill>
                <a:effectLst/>
                <a:latin typeface="+mn-lt"/>
                <a:ea typeface="ＭＳ Ｐゴシック" charset="0"/>
                <a:cs typeface="ＭＳ Ｐゴシック" charset="0"/>
              </a:rPr>
              <a:t>As of 2020 </a:t>
            </a:r>
            <a:r>
              <a:rPr lang="en-US" sz="1200" b="0" i="0" kern="1200" dirty="0" err="1">
                <a:solidFill>
                  <a:schemeClr val="tx1"/>
                </a:solidFill>
                <a:effectLst/>
                <a:latin typeface="+mn-lt"/>
                <a:ea typeface="ＭＳ Ｐゴシック" charset="0"/>
                <a:cs typeface="ＭＳ Ｐゴシック" charset="0"/>
              </a:rPr>
              <a:t>Wansink</a:t>
            </a:r>
            <a:r>
              <a:rPr lang="en-US" sz="1200" b="0" i="0" kern="1200" dirty="0">
                <a:solidFill>
                  <a:schemeClr val="tx1"/>
                </a:solidFill>
                <a:effectLst/>
                <a:latin typeface="+mn-lt"/>
                <a:ea typeface="ＭＳ Ｐゴシック" charset="0"/>
                <a:cs typeface="ＭＳ Ｐゴシック" charset="0"/>
              </a:rPr>
              <a:t> has had 18 of his research papers retracted (one twice). Seven other papers have received an expression of concern, and 15 others have been corrected.</a:t>
            </a:r>
            <a:r>
              <a:rPr lang="en-US" sz="1200" b="0" i="0" u="none" strike="noStrike" kern="1200" baseline="30000" dirty="0">
                <a:solidFill>
                  <a:schemeClr val="tx1"/>
                </a:solidFill>
                <a:effectLst/>
                <a:latin typeface="+mn-lt"/>
                <a:ea typeface="ＭＳ Ｐゴシック" charset="0"/>
                <a:cs typeface="ＭＳ Ｐゴシック" charset="0"/>
                <a:hlinkClick r:id="rId3"/>
              </a:rPr>
              <a:t>[8]</a:t>
            </a:r>
            <a:r>
              <a:rPr lang="en-US" sz="1200" b="0" i="0" kern="1200" dirty="0">
                <a:solidFill>
                  <a:schemeClr val="tx1"/>
                </a:solidFill>
                <a:effectLst/>
                <a:latin typeface="+mn-lt"/>
                <a:ea typeface="ＭＳ Ｐゴシック" charset="0"/>
                <a:cs typeface="ＭＳ Ｐゴシック" charset="0"/>
              </a:rPr>
              <a:t> On September 20, 2018, Cornell determined that </a:t>
            </a:r>
            <a:r>
              <a:rPr lang="en-US" sz="1200" b="0" i="0" kern="1200" dirty="0" err="1">
                <a:solidFill>
                  <a:schemeClr val="tx1"/>
                </a:solidFill>
                <a:effectLst/>
                <a:latin typeface="+mn-lt"/>
                <a:ea typeface="ＭＳ Ｐゴシック" charset="0"/>
                <a:cs typeface="ＭＳ Ｐゴシック" charset="0"/>
              </a:rPr>
              <a:t>Wansink</a:t>
            </a:r>
            <a:r>
              <a:rPr lang="en-US" sz="1200" b="0" i="0" kern="1200" dirty="0">
                <a:solidFill>
                  <a:schemeClr val="tx1"/>
                </a:solidFill>
                <a:effectLst/>
                <a:latin typeface="+mn-lt"/>
                <a:ea typeface="ＭＳ Ｐゴシック" charset="0"/>
                <a:cs typeface="ＭＳ Ｐゴシック" charset="0"/>
              </a:rPr>
              <a:t> had committed </a:t>
            </a:r>
            <a:r>
              <a:rPr lang="en-US" sz="1200" b="0" i="0" u="none" strike="noStrike" kern="1200" dirty="0">
                <a:solidFill>
                  <a:schemeClr val="tx1"/>
                </a:solidFill>
                <a:effectLst/>
                <a:latin typeface="+mn-lt"/>
                <a:ea typeface="ＭＳ Ｐゴシック" charset="0"/>
                <a:cs typeface="ＭＳ Ｐゴシック" charset="0"/>
                <a:hlinkClick r:id="rId4" tooltip="Scientific misconduct"/>
              </a:rPr>
              <a:t>scientific misconduct</a:t>
            </a:r>
            <a:r>
              <a:rPr lang="en-US" sz="1200" b="0" i="0" kern="1200" dirty="0">
                <a:solidFill>
                  <a:schemeClr val="tx1"/>
                </a:solidFill>
                <a:effectLst/>
                <a:latin typeface="+mn-lt"/>
                <a:ea typeface="ＭＳ Ｐゴシック" charset="0"/>
                <a:cs typeface="ＭＳ Ｐゴシック" charset="0"/>
              </a:rPr>
              <a:t> and removed him from research and teaching activities; he resigned effective June 30, 2019.</a:t>
            </a:r>
            <a:r>
              <a:rPr lang="en-US" sz="1200" b="0" i="0" u="none" strike="noStrike" kern="1200" baseline="30000" dirty="0">
                <a:solidFill>
                  <a:schemeClr val="tx1"/>
                </a:solidFill>
                <a:effectLst/>
                <a:latin typeface="+mn-lt"/>
                <a:ea typeface="ＭＳ Ｐゴシック" charset="0"/>
                <a:cs typeface="ＭＳ Ｐゴシック" charset="0"/>
                <a:hlinkClick r:id="rId5"/>
              </a:rPr>
              <a:t>[6]</a:t>
            </a:r>
            <a:endParaRPr lang="en-US" sz="1200" b="0" i="0" u="none" strike="noStrike" kern="1200" baseline="300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5"/>
          </p:nvPr>
        </p:nvSpPr>
        <p:spPr/>
        <p:txBody>
          <a:bodyPr/>
          <a:lstStyle/>
          <a:p>
            <a:fld id="{59C334D6-74E3-493C-842C-2A0D832D0681}" type="slidenum">
              <a:rPr lang="en-US" smtClean="0"/>
              <a:t>4</a:t>
            </a:fld>
            <a:endParaRPr lang="en-US"/>
          </a:p>
        </p:txBody>
      </p:sp>
    </p:spTree>
    <p:extLst>
      <p:ext uri="{BB962C8B-B14F-4D97-AF65-F5344CB8AC3E}">
        <p14:creationId xmlns:p14="http://schemas.microsoft.com/office/powerpoint/2010/main" val="3747972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fontScale="55000" lnSpcReduction="20000"/>
          </a:bodyPr>
          <a:lstStyle/>
          <a:p>
            <a:pPr rtl="0"/>
            <a:r>
              <a:rPr lang="en-US" b="1" dirty="0"/>
              <a:t>Primary outcomes: </a:t>
            </a:r>
            <a:r>
              <a:rPr lang="en-US" sz="1100" b="0" i="0" u="none" strike="noStrike" kern="1200" dirty="0">
                <a:solidFill>
                  <a:schemeClr val="tx1"/>
                </a:solidFill>
                <a:effectLst/>
                <a:latin typeface="+mn-lt"/>
                <a:ea typeface="ＭＳ Ｐゴシック" charset="0"/>
                <a:cs typeface="ＭＳ Ｐゴシック" charset="0"/>
              </a:rPr>
              <a:t>The primary outcome variable is what is the key variable or variables that you're going to use to determine what the impact of your study was. So if it's an evaluation of some program, what's the key measure that you're going to look at to say, was this program successful or not? </a:t>
            </a:r>
          </a:p>
          <a:p>
            <a:pPr rtl="0"/>
            <a:r>
              <a:rPr lang="en-US" sz="1100" b="0" i="0" u="none" strike="noStrike" kern="1200" dirty="0">
                <a:solidFill>
                  <a:schemeClr val="tx1"/>
                </a:solidFill>
                <a:effectLst/>
                <a:latin typeface="+mn-lt"/>
                <a:ea typeface="ＭＳ Ｐゴシック" charset="0"/>
                <a:cs typeface="ＭＳ Ｐゴシック" charset="0"/>
              </a:rPr>
              <a:t>The level of specificity you should be looking for is: if a different researcher picked up your pre-analysis plan, tried to code up that variable from your data, would they get the same variable or not?</a:t>
            </a:r>
            <a:endParaRPr lang="en-US" b="0" dirty="0">
              <a:effectLst/>
            </a:endParaRPr>
          </a:p>
          <a:p>
            <a:endParaRPr lang="en-US" dirty="0"/>
          </a:p>
          <a:p>
            <a:pPr rtl="0"/>
            <a:r>
              <a:rPr lang="en-US" b="1" dirty="0"/>
              <a:t>Secondary outcomes</a:t>
            </a:r>
            <a:r>
              <a:rPr lang="en-US" b="0" dirty="0"/>
              <a:t>: </a:t>
            </a:r>
            <a:r>
              <a:rPr lang="en-US" sz="1100" b="0" i="0" u="none" strike="noStrike" kern="1200" dirty="0">
                <a:solidFill>
                  <a:schemeClr val="tx1"/>
                </a:solidFill>
                <a:effectLst/>
                <a:latin typeface="+mn-lt"/>
                <a:ea typeface="ＭＳ Ｐゴシック" charset="0"/>
                <a:cs typeface="ＭＳ Ｐゴシック" charset="0"/>
              </a:rPr>
              <a:t>Secondary outcome variables have a very precise meaning, which is there are things that can potentially be used as claims if the primary outcome variables are true. The way I would think about this in our case is secondary outcome variables are variables that you're committing in advance to look at and report in your analysis. But they are not the key primary variables you're going to use to evaluate did your study work or not.</a:t>
            </a:r>
            <a:endParaRPr lang="en-US" b="0" dirty="0">
              <a:effectLst/>
            </a:endParaRPr>
          </a:p>
          <a:p>
            <a:pPr rtl="0"/>
            <a:br>
              <a:rPr lang="en-US" dirty="0"/>
            </a:br>
            <a:r>
              <a:rPr lang="en-US" b="1" dirty="0"/>
              <a:t>Including/excluding data</a:t>
            </a:r>
            <a:r>
              <a:rPr lang="en-US" b="0" dirty="0"/>
              <a:t>: e.g., how to deal with outliers. Will always have outliers, but there is a lot of discretion involved in data cleaning, and this is one of the subtler but probably more common areas where you see p-hacking and so where you’d want to include rules in the PAP. Problem: hard to make decisions about cleaning before seeing the data. </a:t>
            </a:r>
            <a:r>
              <a:rPr lang="en-US" sz="1100" b="0" i="0" u="none" strike="noStrike" kern="1200" dirty="0">
                <a:solidFill>
                  <a:schemeClr val="tx1"/>
                </a:solidFill>
                <a:effectLst/>
                <a:latin typeface="+mn-lt"/>
                <a:ea typeface="ＭＳ Ｐゴシック" charset="0"/>
                <a:cs typeface="ＭＳ Ｐゴシック" charset="0"/>
              </a:rPr>
              <a:t>One way to do this is to look at the data collected, without distinguishing between the different groups of the study (treatment and control), and look at the outcome variables to see what kinds of values they take. </a:t>
            </a:r>
          </a:p>
          <a:p>
            <a:pPr rtl="0"/>
            <a:endParaRPr lang="en-US" sz="1100" b="0" i="0" u="none" strike="noStrike" kern="1200" dirty="0">
              <a:solidFill>
                <a:schemeClr val="tx1"/>
              </a:solidFill>
              <a:effectLst/>
              <a:latin typeface="+mn-lt"/>
              <a:ea typeface="ＭＳ Ｐゴシック" charset="0"/>
            </a:endParaRPr>
          </a:p>
          <a:p>
            <a:pPr rtl="0"/>
            <a:r>
              <a:rPr lang="en-US" sz="1100" b="1" i="0" u="none" strike="noStrike" kern="1200" dirty="0">
                <a:solidFill>
                  <a:schemeClr val="tx1"/>
                </a:solidFill>
                <a:effectLst/>
                <a:latin typeface="+mn-lt"/>
                <a:ea typeface="ＭＳ Ｐゴシック" charset="0"/>
              </a:rPr>
              <a:t>Specifications:</a:t>
            </a:r>
            <a:r>
              <a:rPr lang="en-US" sz="1100" b="0" i="0" u="none" strike="noStrike" kern="1200" dirty="0">
                <a:solidFill>
                  <a:schemeClr val="tx1"/>
                </a:solidFill>
                <a:effectLst/>
                <a:latin typeface="+mn-lt"/>
                <a:ea typeface="ＭＳ Ｐゴシック" charset="0"/>
              </a:rPr>
              <a:t> e.g., estimator, whether include controls, fixed effects, etc.</a:t>
            </a:r>
            <a:endParaRPr lang="en-US" b="1" dirty="0">
              <a:effectLst/>
            </a:endParaRPr>
          </a:p>
          <a:p>
            <a:pPr rtl="0" fontAlgn="base"/>
            <a:br>
              <a:rPr lang="en-US" dirty="0"/>
            </a:br>
            <a:r>
              <a:rPr lang="en-US" b="1" dirty="0"/>
              <a:t>Subgroup analysis: </a:t>
            </a:r>
            <a:r>
              <a:rPr lang="en-US" sz="1100" b="0" i="0" u="none" strike="noStrike" kern="1200" dirty="0">
                <a:solidFill>
                  <a:schemeClr val="tx1"/>
                </a:solidFill>
                <a:effectLst/>
                <a:latin typeface="+mn-lt"/>
                <a:ea typeface="ＭＳ Ｐゴシック" charset="0"/>
                <a:cs typeface="ＭＳ Ｐゴシック" charset="0"/>
              </a:rPr>
              <a:t>looking at different groups of participants. Challenge is that there are many subgroups</a:t>
            </a:r>
          </a:p>
          <a:p>
            <a:pPr rtl="0" fontAlgn="base"/>
            <a:r>
              <a:rPr lang="en-US" sz="1100" b="0" i="0" u="none" strike="noStrike" kern="1200" dirty="0">
                <a:solidFill>
                  <a:schemeClr val="tx1"/>
                </a:solidFill>
                <a:effectLst/>
                <a:latin typeface="+mn-lt"/>
                <a:ea typeface="ＭＳ Ｐゴシック" charset="0"/>
                <a:cs typeface="ＭＳ Ｐゴシック" charset="0"/>
              </a:rPr>
              <a:t>Temptation to slice the data so that random chance finds an impact on a particular subgroup</a:t>
            </a:r>
          </a:p>
          <a:p>
            <a:pPr rtl="0" fontAlgn="base"/>
            <a:r>
              <a:rPr lang="en-US" sz="1100" b="0" i="0" u="none" strike="noStrike" kern="1200" dirty="0">
                <a:solidFill>
                  <a:schemeClr val="tx1"/>
                </a:solidFill>
                <a:effectLst/>
                <a:latin typeface="+mn-lt"/>
                <a:ea typeface="ＭＳ Ｐゴシック" charset="0"/>
                <a:cs typeface="ＭＳ Ｐゴシック" charset="0"/>
              </a:rPr>
              <a:t>Specifying subgroup analysis in advance makes the results more credible</a:t>
            </a:r>
          </a:p>
          <a:p>
            <a:endParaRPr lang="en-US" b="0" dirty="0">
              <a:effectLst/>
            </a:endParaRPr>
          </a:p>
          <a:p>
            <a:pPr marL="0" indent="0">
              <a:buNone/>
            </a:pPr>
            <a:br>
              <a:rPr lang="en-US" dirty="0"/>
            </a:br>
            <a:r>
              <a:rPr lang="en-US" b="1" dirty="0"/>
              <a:t>Common Problems: Not enough information vs. too little information</a:t>
            </a:r>
          </a:p>
          <a:p>
            <a:pPr marL="0" marR="0" indent="0" algn="l" defTabSz="609585" rtl="0" eaLnBrk="1" fontAlgn="auto" latinLnBrk="0" hangingPunct="1">
              <a:lnSpc>
                <a:spcPct val="100000"/>
              </a:lnSpc>
              <a:spcBef>
                <a:spcPts val="0"/>
              </a:spcBef>
              <a:spcAft>
                <a:spcPts val="0"/>
              </a:spcAft>
              <a:buClrTx/>
              <a:buSzTx/>
              <a:buFontTx/>
              <a:buNone/>
              <a:tabLst/>
              <a:defRPr/>
            </a:pPr>
            <a:r>
              <a:rPr lang="en-US" dirty="0"/>
              <a:t>Want to include issues where you have discretion but not extraneous info like lit review</a:t>
            </a:r>
          </a:p>
          <a:p>
            <a:endParaRPr lang="en-US" b="1" dirty="0"/>
          </a:p>
          <a:p>
            <a:pPr marL="0" marR="0" indent="0" algn="l" defTabSz="609585" rtl="0" eaLnBrk="1" fontAlgn="auto" latinLnBrk="0" hangingPunct="1">
              <a:lnSpc>
                <a:spcPct val="100000"/>
              </a:lnSpc>
              <a:spcBef>
                <a:spcPts val="0"/>
              </a:spcBef>
              <a:spcAft>
                <a:spcPts val="0"/>
              </a:spcAft>
              <a:buClrTx/>
              <a:buSzTx/>
              <a:buFontTx/>
              <a:buNone/>
              <a:tabLst/>
              <a:defRPr/>
            </a:pPr>
            <a:endParaRPr lang="en-US" dirty="0"/>
          </a:p>
          <a:p>
            <a:pPr marL="0" marR="0" indent="0" algn="l" defTabSz="609585" rtl="0" eaLnBrk="1" fontAlgn="auto" latinLnBrk="0" hangingPunct="1">
              <a:lnSpc>
                <a:spcPct val="100000"/>
              </a:lnSpc>
              <a:spcBef>
                <a:spcPts val="0"/>
              </a:spcBef>
              <a:spcAft>
                <a:spcPts val="0"/>
              </a:spcAft>
              <a:buClrTx/>
              <a:buSzTx/>
              <a:buFontTx/>
              <a:buNone/>
              <a:tabLst/>
              <a:defRPr/>
            </a:pPr>
            <a:endParaRPr lang="en-US" dirty="0"/>
          </a:p>
          <a:p>
            <a:pPr marL="0" marR="0" indent="0" algn="l" defTabSz="609585" rtl="0" eaLnBrk="1" fontAlgn="auto" latinLnBrk="0" hangingPunct="1">
              <a:lnSpc>
                <a:spcPct val="100000"/>
              </a:lnSpc>
              <a:spcBef>
                <a:spcPts val="0"/>
              </a:spcBef>
              <a:spcAft>
                <a:spcPts val="0"/>
              </a:spcAft>
              <a:buClrTx/>
              <a:buSzTx/>
              <a:buFontTx/>
              <a:buNone/>
              <a:tabLst/>
              <a:defRPr/>
            </a:pPr>
            <a:endParaRPr lang="en-US" dirty="0"/>
          </a:p>
          <a:p>
            <a:pPr marL="0" marR="0" indent="0" algn="l" defTabSz="609585" rtl="0" eaLnBrk="1" fontAlgn="auto" latinLnBrk="0" hangingPunct="1">
              <a:lnSpc>
                <a:spcPct val="100000"/>
              </a:lnSpc>
              <a:spcBef>
                <a:spcPts val="0"/>
              </a:spcBef>
              <a:spcAft>
                <a:spcPts val="0"/>
              </a:spcAft>
              <a:buClrTx/>
              <a:buSzTx/>
              <a:buFontTx/>
              <a:buNone/>
              <a:tabLst/>
              <a:defRPr/>
            </a:pPr>
            <a:endParaRPr lang="en-US" dirty="0"/>
          </a:p>
          <a:p>
            <a:pPr marL="0" marR="0" indent="0" algn="l" defTabSz="609585" rtl="0" eaLnBrk="1" fontAlgn="auto" latinLnBrk="0" hangingPunct="1">
              <a:lnSpc>
                <a:spcPct val="100000"/>
              </a:lnSpc>
              <a:spcBef>
                <a:spcPts val="0"/>
              </a:spcBef>
              <a:spcAft>
                <a:spcPts val="0"/>
              </a:spcAft>
              <a:buClrTx/>
              <a:buSzTx/>
              <a:buFontTx/>
              <a:buNone/>
              <a:tabLst/>
              <a:defRPr/>
            </a:pPr>
            <a:endParaRPr lang="en-US" dirty="0"/>
          </a:p>
          <a:p>
            <a:pPr marL="0" marR="0" indent="0" algn="l" defTabSz="609585" rtl="0" eaLnBrk="1" fontAlgn="auto" latinLnBrk="0" hangingPunct="1">
              <a:lnSpc>
                <a:spcPct val="100000"/>
              </a:lnSpc>
              <a:spcBef>
                <a:spcPts val="0"/>
              </a:spcBef>
              <a:spcAft>
                <a:spcPts val="0"/>
              </a:spcAft>
              <a:buClrTx/>
              <a:buSzTx/>
              <a:buFontTx/>
              <a:buNone/>
              <a:tabLst/>
              <a:defRPr/>
            </a:pPr>
            <a:endParaRPr lang="en-US" dirty="0"/>
          </a:p>
          <a:p>
            <a:pPr marL="0" marR="0" indent="0" algn="l" defTabSz="609585" rtl="0" eaLnBrk="1" fontAlgn="auto" latinLnBrk="0" hangingPunct="1">
              <a:lnSpc>
                <a:spcPct val="100000"/>
              </a:lnSpc>
              <a:spcBef>
                <a:spcPts val="0"/>
              </a:spcBef>
              <a:spcAft>
                <a:spcPts val="0"/>
              </a:spcAft>
              <a:buClrTx/>
              <a:buSzTx/>
              <a:buFontTx/>
              <a:buNone/>
              <a:tabLst/>
              <a:defRPr/>
            </a:pPr>
            <a:endParaRPr lang="en-US" dirty="0"/>
          </a:p>
          <a:p>
            <a:pPr marL="0" marR="0" indent="0" algn="l" defTabSz="609585" rtl="0" eaLnBrk="1" fontAlgn="auto" latinLnBrk="0" hangingPunct="1">
              <a:lnSpc>
                <a:spcPct val="100000"/>
              </a:lnSpc>
              <a:spcBef>
                <a:spcPts val="0"/>
              </a:spcBef>
              <a:spcAft>
                <a:spcPts val="0"/>
              </a:spcAft>
              <a:buClrTx/>
              <a:buSzTx/>
              <a:buFontTx/>
              <a:buNone/>
              <a:tabLst/>
              <a:defRPr/>
            </a:pPr>
            <a:endParaRPr lang="en-US" dirty="0"/>
          </a:p>
          <a:p>
            <a:pPr marL="0" marR="0" indent="0" algn="l" defTabSz="609585" rtl="0" eaLnBrk="1" fontAlgn="auto" latinLnBrk="0" hangingPunct="1">
              <a:lnSpc>
                <a:spcPct val="100000"/>
              </a:lnSpc>
              <a:spcBef>
                <a:spcPts val="0"/>
              </a:spcBef>
              <a:spcAft>
                <a:spcPts val="0"/>
              </a:spcAft>
              <a:buClrTx/>
              <a:buSzTx/>
              <a:buFontTx/>
              <a:buNone/>
              <a:tabLst/>
              <a:defRPr/>
            </a:pPr>
            <a:endParaRPr lang="en-US" dirty="0"/>
          </a:p>
          <a:p>
            <a:pPr marL="0" marR="0" indent="0" algn="l" defTabSz="609585" rtl="0" eaLnBrk="1" fontAlgn="auto" latinLnBrk="0" hangingPunct="1">
              <a:lnSpc>
                <a:spcPct val="100000"/>
              </a:lnSpc>
              <a:spcBef>
                <a:spcPts val="0"/>
              </a:spcBef>
              <a:spcAft>
                <a:spcPts val="0"/>
              </a:spcAft>
              <a:buClrTx/>
              <a:buSzTx/>
              <a:buFontTx/>
              <a:buNone/>
              <a:tabLst/>
              <a:defRPr/>
            </a:pPr>
            <a:endParaRPr lang="en-US" dirty="0"/>
          </a:p>
          <a:p>
            <a:pPr marL="0" marR="0" indent="0" algn="l" defTabSz="609585" rtl="0" eaLnBrk="1" fontAlgn="auto" latinLnBrk="0" hangingPunct="1">
              <a:lnSpc>
                <a:spcPct val="100000"/>
              </a:lnSpc>
              <a:spcBef>
                <a:spcPts val="0"/>
              </a:spcBef>
              <a:spcAft>
                <a:spcPts val="0"/>
              </a:spcAft>
              <a:buClrTx/>
              <a:buSzTx/>
              <a:buFontTx/>
              <a:buNone/>
              <a:tabLst/>
              <a:defRPr/>
            </a:pPr>
            <a:r>
              <a:rPr lang="en-US" dirty="0"/>
              <a:t>“</a:t>
            </a:r>
            <a:r>
              <a:rPr lang="en-US" sz="1100" b="0" i="0" kern="1200" dirty="0">
                <a:solidFill>
                  <a:schemeClr val="tx1"/>
                </a:solidFill>
                <a:effectLst/>
                <a:latin typeface="+mn-lt"/>
                <a:ea typeface="ＭＳ Ｐゴシック" charset="0"/>
                <a:cs typeface="ＭＳ Ｐゴシック" charset="0"/>
              </a:rPr>
              <a:t>For example, if you leave out the literature review from your preregistration, will Leif now be more concerned? Of course not, as your literature review does not affect how much flexibility you have in your key analysis. If you leave out how long people spent in the lab, how many different RAs you are using, why you think your hypothesis is interesting, or the description of your </a:t>
            </a:r>
            <a:r>
              <a:rPr lang="en-US" sz="1100" b="0" i="1" kern="1200" dirty="0">
                <a:solidFill>
                  <a:schemeClr val="tx1"/>
                </a:solidFill>
                <a:effectLst/>
                <a:latin typeface="+mn-lt"/>
                <a:ea typeface="ＭＳ Ｐゴシック" charset="0"/>
                <a:cs typeface="ＭＳ Ｐゴシック" charset="0"/>
              </a:rPr>
              <a:t>exploratory </a:t>
            </a:r>
            <a:r>
              <a:rPr lang="en-US" sz="1100" b="0" i="0" kern="1200" dirty="0">
                <a:solidFill>
                  <a:schemeClr val="tx1"/>
                </a:solidFill>
                <a:effectLst/>
                <a:latin typeface="+mn-lt"/>
                <a:ea typeface="ＭＳ Ｐゴシック" charset="0"/>
                <a:cs typeface="ＭＳ Ｐゴシック" charset="0"/>
              </a:rPr>
              <a:t>analyses, will Leif be more concerned? No, because none of those things affect the fact that your analyses are confirmatory.</a:t>
            </a:r>
          </a:p>
          <a:p>
            <a:pPr marL="0" marR="0" indent="0" algn="l" defTabSz="609585"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ＭＳ Ｐゴシック" charset="0"/>
              <a:cs typeface="ＭＳ Ｐゴシック" charset="0"/>
            </a:endParaRPr>
          </a:p>
          <a:p>
            <a:pPr marL="0" marR="0" indent="0" algn="l" defTabSz="609585"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35</a:t>
            </a:fld>
            <a:endParaRPr lang="en-US"/>
          </a:p>
        </p:txBody>
      </p:sp>
    </p:spTree>
    <p:extLst>
      <p:ext uri="{BB962C8B-B14F-4D97-AF65-F5344CB8AC3E}">
        <p14:creationId xmlns:p14="http://schemas.microsoft.com/office/powerpoint/2010/main" val="325416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9671A2D-2A05-6441-955B-FAEDBCDD4200}" type="slidenum">
              <a:rPr lang="en-US" smtClean="0"/>
              <a:pPr>
                <a:defRPr/>
              </a:pPr>
              <a:t>36</a:t>
            </a:fld>
            <a:endParaRPr lang="en-US" dirty="0"/>
          </a:p>
        </p:txBody>
      </p:sp>
    </p:spTree>
    <p:extLst>
      <p:ext uri="{BB962C8B-B14F-4D97-AF65-F5344CB8AC3E}">
        <p14:creationId xmlns:p14="http://schemas.microsoft.com/office/powerpoint/2010/main" val="491487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role as RAs: read the PAP if there is one</a:t>
            </a:r>
          </a:p>
        </p:txBody>
      </p:sp>
      <p:sp>
        <p:nvSpPr>
          <p:cNvPr id="4" name="Slide Number Placeholder 3"/>
          <p:cNvSpPr>
            <a:spLocks noGrp="1"/>
          </p:cNvSpPr>
          <p:nvPr>
            <p:ph type="sldNum" sz="quarter" idx="5"/>
          </p:nvPr>
        </p:nvSpPr>
        <p:spPr/>
        <p:txBody>
          <a:bodyPr/>
          <a:lstStyle/>
          <a:p>
            <a:pPr>
              <a:defRPr/>
            </a:pPr>
            <a:fld id="{59671A2D-2A05-6441-955B-FAEDBCDD4200}" type="slidenum">
              <a:rPr lang="en-US" smtClean="0"/>
              <a:pPr>
                <a:defRPr/>
              </a:pPr>
              <a:t>37</a:t>
            </a:fld>
            <a:endParaRPr lang="en-US" dirty="0"/>
          </a:p>
        </p:txBody>
      </p:sp>
    </p:spTree>
    <p:extLst>
      <p:ext uri="{BB962C8B-B14F-4D97-AF65-F5344CB8AC3E}">
        <p14:creationId xmlns:p14="http://schemas.microsoft.com/office/powerpoint/2010/main" val="117708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ＭＳ Ｐゴシック" charset="0"/>
                <a:cs typeface="ＭＳ Ｐゴシック" charset="0"/>
              </a:rPr>
              <a:t>Replication is a central pillar of the scientific method: New results in the hard sciences, like physics, are not considered real results until they have been replicated in other labs</a:t>
            </a:r>
          </a:p>
          <a:p>
            <a:pPr rtl="0"/>
            <a:br>
              <a:rPr lang="en-US" b="0" dirty="0">
                <a:effectLst/>
              </a:rPr>
            </a:br>
            <a:endParaRPr lang="en-US" dirty="0"/>
          </a:p>
        </p:txBody>
      </p:sp>
      <p:sp>
        <p:nvSpPr>
          <p:cNvPr id="4" name="Slide Number Placeholder 3"/>
          <p:cNvSpPr>
            <a:spLocks noGrp="1"/>
          </p:cNvSpPr>
          <p:nvPr>
            <p:ph type="sldNum" sz="quarter" idx="5"/>
          </p:nvPr>
        </p:nvSpPr>
        <p:spPr/>
        <p:txBody>
          <a:bodyPr/>
          <a:lstStyle/>
          <a:p>
            <a:fld id="{59C334D6-74E3-493C-842C-2A0D832D0681}" type="slidenum">
              <a:rPr lang="en-US" smtClean="0"/>
              <a:t>39</a:t>
            </a:fld>
            <a:endParaRPr lang="en-US"/>
          </a:p>
        </p:txBody>
      </p:sp>
    </p:spTree>
    <p:extLst>
      <p:ext uri="{BB962C8B-B14F-4D97-AF65-F5344CB8AC3E}">
        <p14:creationId xmlns:p14="http://schemas.microsoft.com/office/powerpoint/2010/main" val="3850125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40</a:t>
            </a:fld>
            <a:endParaRPr lang="de-DE"/>
          </a:p>
        </p:txBody>
      </p:sp>
    </p:spTree>
    <p:extLst>
      <p:ext uri="{BB962C8B-B14F-4D97-AF65-F5344CB8AC3E}">
        <p14:creationId xmlns:p14="http://schemas.microsoft.com/office/powerpoint/2010/main" val="856469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41</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0cc6f5e7a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0cc6f5e7a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45</a:t>
            </a:fld>
            <a:endParaRPr lang="de-DE"/>
          </a:p>
        </p:txBody>
      </p:sp>
    </p:spTree>
    <p:extLst>
      <p:ext uri="{BB962C8B-B14F-4D97-AF65-F5344CB8AC3E}">
        <p14:creationId xmlns:p14="http://schemas.microsoft.com/office/powerpoint/2010/main" val="3449577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46</a:t>
            </a:fld>
            <a:endParaRPr lang="de-DE"/>
          </a:p>
        </p:txBody>
      </p:sp>
    </p:spTree>
    <p:extLst>
      <p:ext uri="{BB962C8B-B14F-4D97-AF65-F5344CB8AC3E}">
        <p14:creationId xmlns:p14="http://schemas.microsoft.com/office/powerpoint/2010/main" val="1520038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47</a:t>
            </a:fld>
            <a:endParaRPr lang="de-DE"/>
          </a:p>
        </p:txBody>
      </p:sp>
    </p:spTree>
    <p:extLst>
      <p:ext uri="{BB962C8B-B14F-4D97-AF65-F5344CB8AC3E}">
        <p14:creationId xmlns:p14="http://schemas.microsoft.com/office/powerpoint/2010/main" val="299557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retraction notice:</a:t>
            </a:r>
          </a:p>
          <a:p>
            <a:pPr marL="171450" indent="-171450">
              <a:buFontTx/>
              <a:buChar char="-"/>
            </a:pPr>
            <a:r>
              <a:rPr lang="en-US" dirty="0"/>
              <a:t>the first and second author provided the theoretical hypothesis; all three authors jointly designed the empirical approach and identification strategy; the third author constructed and handled the data, implemented the empirical analysis, and provided the empirical results as well as the replication data and code. </a:t>
            </a:r>
          </a:p>
          <a:p>
            <a:pPr marL="171450" indent="-171450">
              <a:buFontTx/>
              <a:buChar char="-"/>
            </a:pPr>
            <a:r>
              <a:rPr lang="en-US" dirty="0"/>
              <a:t>The third author states that the original data and code that produced the published results were lost. </a:t>
            </a:r>
          </a:p>
          <a:p>
            <a:pPr marL="171450" indent="-171450">
              <a:buFontTx/>
              <a:buChar char="-"/>
            </a:pPr>
            <a:r>
              <a:rPr lang="en-US" dirty="0"/>
              <a:t>The first and second author were not notified of the loss of the original data and code at the time it occurred and had no prior knowledge of the issues with the replication data and code provided to the journal.</a:t>
            </a:r>
          </a:p>
        </p:txBody>
      </p:sp>
      <p:sp>
        <p:nvSpPr>
          <p:cNvPr id="4" name="Slide Number Placeholder 3"/>
          <p:cNvSpPr>
            <a:spLocks noGrp="1"/>
          </p:cNvSpPr>
          <p:nvPr>
            <p:ph type="sldNum" sz="quarter" idx="5"/>
          </p:nvPr>
        </p:nvSpPr>
        <p:spPr/>
        <p:txBody>
          <a:bodyPr/>
          <a:lstStyle/>
          <a:p>
            <a:fld id="{59C334D6-74E3-493C-842C-2A0D832D0681}" type="slidenum">
              <a:rPr lang="en-US" smtClean="0"/>
              <a:t>5</a:t>
            </a:fld>
            <a:endParaRPr lang="en-US"/>
          </a:p>
        </p:txBody>
      </p:sp>
    </p:spTree>
    <p:extLst>
      <p:ext uri="{BB962C8B-B14F-4D97-AF65-F5344CB8AC3E}">
        <p14:creationId xmlns:p14="http://schemas.microsoft.com/office/powerpoint/2010/main" val="3914485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100" b="0" i="0" kern="1200" dirty="0">
                <a:solidFill>
                  <a:schemeClr val="tx1"/>
                </a:solidFill>
                <a:effectLst/>
                <a:latin typeface="+mn-lt"/>
                <a:ea typeface="ＭＳ Ｐゴシック" charset="0"/>
                <a:cs typeface="ＭＳ Ｐゴシック" charset="0"/>
              </a:rPr>
              <a:t>What does lack of replication look like/mean? It can mean that when replication is done, studies find different results.</a:t>
            </a:r>
          </a:p>
          <a:p>
            <a:endParaRPr lang="en-US" sz="1100" b="0" i="0" kern="1200" dirty="0">
              <a:solidFill>
                <a:schemeClr val="tx1"/>
              </a:solidFill>
              <a:effectLst/>
              <a:latin typeface="+mn-lt"/>
              <a:ea typeface="ＭＳ Ｐゴシック" charset="0"/>
              <a:cs typeface="ＭＳ Ｐゴシック" charset="0"/>
            </a:endParaRPr>
          </a:p>
          <a:p>
            <a:r>
              <a:rPr lang="en-US" sz="1100" b="0" i="0" kern="1200" dirty="0">
                <a:solidFill>
                  <a:schemeClr val="tx1"/>
                </a:solidFill>
                <a:effectLst/>
                <a:latin typeface="+mn-lt"/>
                <a:ea typeface="ＭＳ Ｐゴシック" charset="0"/>
                <a:cs typeface="ＭＳ Ｐゴシック" charset="0"/>
              </a:rPr>
              <a:t>Replicated 18 studies published in the </a:t>
            </a:r>
            <a:r>
              <a:rPr lang="en-US" sz="1100" b="0" i="1" kern="1200" dirty="0">
                <a:solidFill>
                  <a:schemeClr val="tx1"/>
                </a:solidFill>
                <a:effectLst/>
                <a:latin typeface="+mn-lt"/>
                <a:ea typeface="ＭＳ Ｐゴシック" charset="0"/>
                <a:cs typeface="ＭＳ Ｐゴシック" charset="0"/>
              </a:rPr>
              <a:t>American Economic Review</a:t>
            </a:r>
            <a:r>
              <a:rPr lang="en-US" sz="1100" b="0" i="0" kern="1200" dirty="0">
                <a:solidFill>
                  <a:schemeClr val="tx1"/>
                </a:solidFill>
                <a:effectLst/>
                <a:latin typeface="+mn-lt"/>
                <a:ea typeface="ＭＳ Ｐゴシック" charset="0"/>
                <a:cs typeface="ＭＳ Ｐゴシック" charset="0"/>
              </a:rPr>
              <a:t> and the </a:t>
            </a:r>
            <a:r>
              <a:rPr lang="en-US" sz="1100" b="0" i="1" kern="1200" dirty="0">
                <a:solidFill>
                  <a:schemeClr val="tx1"/>
                </a:solidFill>
                <a:effectLst/>
                <a:latin typeface="+mn-lt"/>
                <a:ea typeface="ＭＳ Ｐゴシック" charset="0"/>
                <a:cs typeface="ＭＳ Ｐゴシック" charset="0"/>
              </a:rPr>
              <a:t>Quarterly Journal of Economics</a:t>
            </a:r>
            <a:r>
              <a:rPr lang="en-US" sz="1100" b="0" i="0" kern="1200" dirty="0">
                <a:solidFill>
                  <a:schemeClr val="tx1"/>
                </a:solidFill>
                <a:effectLst/>
                <a:latin typeface="+mn-lt"/>
                <a:ea typeface="ＭＳ Ｐゴシック" charset="0"/>
                <a:cs typeface="ＭＳ Ｐゴシック" charset="0"/>
              </a:rPr>
              <a:t> between 2011 and 2014. All of these replications followed predefined analysis plans that were made publicly available beforehand. Found a significant effect in the same direction as in the original study for 11 replications (61%); on average, the replicated effect size is 66% of the original. </a:t>
            </a:r>
          </a:p>
          <a:p>
            <a:endParaRPr lang="en-US" sz="1100" b="0" i="0" kern="1200" dirty="0">
              <a:solidFill>
                <a:schemeClr val="tx1"/>
              </a:solidFill>
              <a:effectLst/>
              <a:latin typeface="+mn-lt"/>
              <a:ea typeface="ＭＳ Ｐゴシック" charset="0"/>
            </a:endParaRPr>
          </a:p>
          <a:p>
            <a:r>
              <a:rPr lang="en-US" dirty="0"/>
              <a:t>Inflated estimates: replications typically have far smaller estimated effects, often by half, Camerer et al (2016)</a:t>
            </a:r>
          </a:p>
          <a:p>
            <a:endParaRPr lang="en-US" dirty="0"/>
          </a:p>
          <a:p>
            <a:pPr rtl="0"/>
            <a:r>
              <a:rPr lang="en-US" sz="1100" b="0" i="0" u="none" strike="noStrike" kern="1200" dirty="0">
                <a:solidFill>
                  <a:schemeClr val="tx1"/>
                </a:solidFill>
                <a:effectLst/>
                <a:latin typeface="+mn-lt"/>
                <a:ea typeface="ＭＳ Ｐゴシック" charset="0"/>
                <a:cs typeface="ＭＳ Ｐゴシック" charset="0"/>
              </a:rPr>
              <a:t>Replication results.(A) Plotted are 95% CIs of replication effect sizes (standardized to correlation coefficients). The standardized effect sizes are normalized so that 1 equals the original effect size (fig. S1 shows a nonnormalized version). Eleven replications have a significant effect in the same direction as in the original study</a:t>
            </a:r>
            <a:endParaRPr lang="en-US" b="0" dirty="0">
              <a:effectLst/>
            </a:endParaRPr>
          </a:p>
          <a:p>
            <a:pPr rtl="0"/>
            <a:br>
              <a:rPr lang="en-US" b="0" dirty="0">
                <a:effectLst/>
              </a:rPr>
            </a:br>
            <a:r>
              <a:rPr lang="en-US" sz="1100" b="0" i="0" u="none" strike="noStrike" kern="1200" dirty="0">
                <a:solidFill>
                  <a:schemeClr val="tx1"/>
                </a:solidFill>
                <a:effectLst/>
                <a:latin typeface="+mn-lt"/>
                <a:ea typeface="ＭＳ Ｐゴシック" charset="0"/>
                <a:cs typeface="ＭＳ Ｐゴシック" charset="0"/>
              </a:rPr>
              <a:t> The 95% CI of the replication effect size includes the original effect size for 12 replications [66.7%; 95% CI = (42.5%, 90.8%)]; if we also include the study in which the entire 95% CI exceeds the original effect size, this increases to 13 replications [72.2%; 95% CI = (49.3%, 95.1%)]. </a:t>
            </a:r>
            <a:endParaRPr lang="en-US" b="0" dirty="0">
              <a:effectLst/>
            </a:endParaRPr>
          </a:p>
          <a:p>
            <a:pPr rtl="0"/>
            <a:br>
              <a:rPr lang="en-US" b="0" dirty="0">
                <a:effectLst/>
              </a:rPr>
            </a:br>
            <a:r>
              <a:rPr lang="en-US" sz="1100" b="0" i="0" u="none" strike="noStrike" kern="1200" dirty="0">
                <a:solidFill>
                  <a:schemeClr val="tx1"/>
                </a:solidFill>
                <a:effectLst/>
                <a:latin typeface="+mn-lt"/>
                <a:ea typeface="ＭＳ Ｐゴシック" charset="0"/>
                <a:cs typeface="ＭＳ Ｐゴシック" charset="0"/>
              </a:rPr>
              <a:t>(B) Meta-analytic estimates of effect sizes, combining the original and replication studies. Plotted are 95% CIs </a:t>
            </a:r>
            <a:r>
              <a:rPr lang="en-US" sz="1100" b="0" i="0" u="none" strike="noStrike" kern="1200" dirty="0" err="1">
                <a:solidFill>
                  <a:schemeClr val="tx1"/>
                </a:solidFill>
                <a:effectLst/>
                <a:latin typeface="+mn-lt"/>
                <a:ea typeface="ＭＳ Ｐゴシック" charset="0"/>
                <a:cs typeface="ＭＳ Ｐゴシック" charset="0"/>
              </a:rPr>
              <a:t>ofcombined</a:t>
            </a:r>
            <a:r>
              <a:rPr lang="en-US" sz="1100" b="0" i="0" u="none" strike="noStrike" kern="1200" dirty="0">
                <a:solidFill>
                  <a:schemeClr val="tx1"/>
                </a:solidFill>
                <a:effectLst/>
                <a:latin typeface="+mn-lt"/>
                <a:ea typeface="ＭＳ Ｐゴシック" charset="0"/>
                <a:cs typeface="ＭＳ Ｐゴシック" charset="0"/>
              </a:rPr>
              <a:t> effect sizes (standardized to correlation coefficients). The standardized effect sizes are normalized as in (A) (fig. S1 shows a nonnormalized version). Fourteen studies have a significant effect in the same direction as the original study in the meta-analysis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59671A2D-2A05-6441-955B-FAEDBCDD4200}" type="slidenum">
              <a:rPr lang="en-US" smtClean="0"/>
              <a:pPr>
                <a:defRPr/>
              </a:pPr>
              <a:t>48</a:t>
            </a:fld>
            <a:endParaRPr lang="en-US" dirty="0"/>
          </a:p>
        </p:txBody>
      </p:sp>
    </p:spTree>
    <p:extLst>
      <p:ext uri="{BB962C8B-B14F-4D97-AF65-F5344CB8AC3E}">
        <p14:creationId xmlns:p14="http://schemas.microsoft.com/office/powerpoint/2010/main" val="1312363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a:buNone/>
            </a:pPr>
            <a:r>
              <a:rPr lang="en-US" dirty="0"/>
              <a:t>Poor replicability can also mean a first order problem – poor availability of data and code. And when it is available, it may not replicate.</a:t>
            </a:r>
          </a:p>
          <a:p>
            <a:pPr marL="0" lvl="0" indent="0" algn="l">
              <a:buNone/>
            </a:pPr>
            <a:r>
              <a:rPr lang="en-US" dirty="0"/>
              <a:t> </a:t>
            </a:r>
          </a:p>
          <a:p>
            <a:pPr marL="0" lvl="0" indent="0" algn="l">
              <a:buNone/>
            </a:pPr>
            <a:r>
              <a:rPr lang="en-US" dirty="0"/>
              <a:t>Surveyed the last three issues as of May 2016 of nine leading economics journals. Among 203 article, found that only 76% of studies published at least one of the four files (raw data, data code, estimation data, estimation code).</a:t>
            </a:r>
          </a:p>
          <a:p>
            <a:pPr marL="0" lvl="0" indent="0" algn="l">
              <a:buNone/>
            </a:pPr>
            <a:endParaRPr lang="en-US" dirty="0"/>
          </a:p>
          <a:p>
            <a:pPr marL="0" lvl="0" indent="0" algn="l">
              <a:buNone/>
            </a:pPr>
            <a:r>
              <a:rPr lang="en-US" dirty="0"/>
              <a:t>Tried to replicate the tables and figures for the papers that posted data and code. Conditional on having the data and code available, only 54% of articles had “data manipulation code” that did not require major modifications (e.g., changing folder directories and installing additional packages) and only 61% of articles had “estimation code” that did not require major modifications. </a:t>
            </a:r>
          </a:p>
          <a:p>
            <a:pPr marL="0" lvl="0" indent="0" algn="l">
              <a:buNone/>
            </a:pPr>
            <a:endParaRPr lang="en-US" dirty="0"/>
          </a:p>
          <a:p>
            <a:pPr marL="0" lvl="0" indent="0" algn="l">
              <a:buNone/>
            </a:pPr>
            <a:r>
              <a:rPr lang="en-US" b="1" dirty="0"/>
              <a:t>In short, only 14% of the articles in sample of 203 were fully replicable (i.e. from raw data, to final tables and figures) and only 37% were partially replicable (i.e. from the estimation data to final tables and figures). </a:t>
            </a:r>
          </a:p>
        </p:txBody>
      </p:sp>
      <p:sp>
        <p:nvSpPr>
          <p:cNvPr id="4" name="Slide Number Placeholder 3"/>
          <p:cNvSpPr>
            <a:spLocks noGrp="1"/>
          </p:cNvSpPr>
          <p:nvPr>
            <p:ph type="sldNum" sz="quarter" idx="5"/>
          </p:nvPr>
        </p:nvSpPr>
        <p:spPr/>
        <p:txBody>
          <a:bodyPr/>
          <a:lstStyle/>
          <a:p>
            <a:pPr>
              <a:defRPr/>
            </a:pPr>
            <a:fld id="{59671A2D-2A05-6441-955B-FAEDBCDD4200}" type="slidenum">
              <a:rPr lang="en-US" smtClean="0"/>
              <a:pPr>
                <a:defRPr/>
              </a:pPr>
              <a:t>49</a:t>
            </a:fld>
            <a:endParaRPr lang="en-US" dirty="0"/>
          </a:p>
        </p:txBody>
      </p:sp>
    </p:spTree>
    <p:extLst>
      <p:ext uri="{BB962C8B-B14F-4D97-AF65-F5344CB8AC3E}">
        <p14:creationId xmlns:p14="http://schemas.microsoft.com/office/powerpoint/2010/main" val="590936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50</a:t>
            </a:fld>
            <a:endParaRPr lang="de-DE"/>
          </a:p>
        </p:txBody>
      </p:sp>
    </p:spTree>
    <p:extLst>
      <p:ext uri="{BB962C8B-B14F-4D97-AF65-F5344CB8AC3E}">
        <p14:creationId xmlns:p14="http://schemas.microsoft.com/office/powerpoint/2010/main" val="7450541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51</a:t>
            </a:fld>
            <a:endParaRPr lang="de-DE"/>
          </a:p>
        </p:txBody>
      </p:sp>
    </p:spTree>
    <p:extLst>
      <p:ext uri="{BB962C8B-B14F-4D97-AF65-F5344CB8AC3E}">
        <p14:creationId xmlns:p14="http://schemas.microsoft.com/office/powerpoint/2010/main" val="34250549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56</a:t>
            </a:fld>
            <a:endParaRPr lang="en-US"/>
          </a:p>
        </p:txBody>
      </p:sp>
    </p:spTree>
    <p:extLst>
      <p:ext uri="{BB962C8B-B14F-4D97-AF65-F5344CB8AC3E}">
        <p14:creationId xmlns:p14="http://schemas.microsoft.com/office/powerpoint/2010/main" val="15132888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You should DEPOSIT the data as soon as possible – don’t wait that long! Pulling the trigger (publishing) can happen later!</a:t>
            </a:r>
          </a:p>
        </p:txBody>
      </p:sp>
      <p:sp>
        <p:nvSpPr>
          <p:cNvPr id="4" name="Slide Number Placeholder 3"/>
          <p:cNvSpPr>
            <a:spLocks noGrp="1"/>
          </p:cNvSpPr>
          <p:nvPr>
            <p:ph type="sldNum" sz="quarter" idx="10"/>
          </p:nvPr>
        </p:nvSpPr>
        <p:spPr/>
        <p:txBody>
          <a:bodyPr/>
          <a:lstStyle/>
          <a:p>
            <a:pPr>
              <a:defRPr/>
            </a:pPr>
            <a:fld id="{59671A2D-2A05-6441-955B-FAEDBCDD4200}" type="slidenum">
              <a:rPr lang="en-US" smtClean="0"/>
              <a:pPr>
                <a:defRPr/>
              </a:pPr>
              <a:t>100</a:t>
            </a:fld>
            <a:endParaRPr lang="en-US" dirty="0"/>
          </a:p>
        </p:txBody>
      </p:sp>
    </p:spTree>
    <p:extLst>
      <p:ext uri="{BB962C8B-B14F-4D97-AF65-F5344CB8AC3E}">
        <p14:creationId xmlns:p14="http://schemas.microsoft.com/office/powerpoint/2010/main" val="14063535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Launched in 2019; umbrella for J-PAL and IPA </a:t>
            </a:r>
            <a:r>
              <a:rPr lang="en-US" dirty="0" err="1"/>
              <a:t>dataverses</a:t>
            </a:r>
            <a:r>
              <a:rPr lang="en-US" dirty="0"/>
              <a:t>. Note Registry </a:t>
            </a:r>
            <a:r>
              <a:rPr lang="en-US" dirty="0" err="1"/>
              <a:t>dataverse</a:t>
            </a:r>
            <a:r>
              <a:rPr lang="en-US" dirty="0"/>
              <a:t> as well</a:t>
            </a:r>
          </a:p>
          <a:p>
            <a:r>
              <a:rPr lang="en-US" dirty="0"/>
              <a:t>2013 currently</a:t>
            </a:r>
          </a:p>
        </p:txBody>
      </p:sp>
      <p:sp>
        <p:nvSpPr>
          <p:cNvPr id="4" name="Slide Number Placeholder 3"/>
          <p:cNvSpPr>
            <a:spLocks noGrp="1"/>
          </p:cNvSpPr>
          <p:nvPr>
            <p:ph type="sldNum" sz="quarter" idx="5"/>
          </p:nvPr>
        </p:nvSpPr>
        <p:spPr/>
        <p:txBody>
          <a:bodyPr/>
          <a:lstStyle/>
          <a:p>
            <a:pPr>
              <a:defRPr/>
            </a:pPr>
            <a:fld id="{59671A2D-2A05-6441-955B-FAEDBCDD4200}" type="slidenum">
              <a:rPr lang="en-US" smtClean="0"/>
              <a:pPr>
                <a:defRPr/>
              </a:pPr>
              <a:t>101</a:t>
            </a:fld>
            <a:endParaRPr lang="en-US" dirty="0"/>
          </a:p>
        </p:txBody>
      </p:sp>
    </p:spTree>
    <p:extLst>
      <p:ext uri="{BB962C8B-B14F-4D97-AF65-F5344CB8AC3E}">
        <p14:creationId xmlns:p14="http://schemas.microsoft.com/office/powerpoint/2010/main" val="26358070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9671A2D-2A05-6441-955B-FAEDBCDD4200}" type="slidenum">
              <a:rPr lang="en-US" smtClean="0"/>
              <a:pPr>
                <a:defRPr/>
              </a:pPr>
              <a:t>105</a:t>
            </a:fld>
            <a:endParaRPr lang="en-US" dirty="0"/>
          </a:p>
        </p:txBody>
      </p:sp>
    </p:spTree>
    <p:extLst>
      <p:ext uri="{BB962C8B-B14F-4D97-AF65-F5344CB8AC3E}">
        <p14:creationId xmlns:p14="http://schemas.microsoft.com/office/powerpoint/2010/main" val="2072665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9671A2D-2A05-6441-955B-FAEDBCDD4200}" type="slidenum">
              <a:rPr lang="en-US" smtClean="0"/>
              <a:pPr>
                <a:defRPr/>
              </a:pPr>
              <a:t>106</a:t>
            </a:fld>
            <a:endParaRPr lang="en-US" dirty="0"/>
          </a:p>
        </p:txBody>
      </p:sp>
    </p:spTree>
    <p:extLst>
      <p:ext uri="{BB962C8B-B14F-4D97-AF65-F5344CB8AC3E}">
        <p14:creationId xmlns:p14="http://schemas.microsoft.com/office/powerpoint/2010/main" val="404651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Web of Science records that in the title, abstract, or keywords contain one of the following phrases: “reproducibility crisis,” “scientific crisis,” “science in crisis,” “crisis in science,” “replication crisis,” “replicability crisis.” Records were classified by the author according to whether, based on title and abstracts, they implicitly or explicitly endorsed the crisis narrative described in the text (red), or alternatively questioned the existence of such a crisis (blue), or discussed “scientific crises” of other kinds or could not be classified due to insufficient information (gray). </a:t>
            </a:r>
          </a:p>
        </p:txBody>
      </p:sp>
      <p:sp>
        <p:nvSpPr>
          <p:cNvPr id="4" name="Slide Number Placeholder 3"/>
          <p:cNvSpPr>
            <a:spLocks noGrp="1"/>
          </p:cNvSpPr>
          <p:nvPr>
            <p:ph type="sldNum" sz="quarter" idx="10"/>
          </p:nvPr>
        </p:nvSpPr>
        <p:spPr/>
        <p:txBody>
          <a:bodyPr/>
          <a:lstStyle/>
          <a:p>
            <a:fld id="{59C334D6-74E3-493C-842C-2A0D832D0681}" type="slidenum">
              <a:rPr lang="en-US" smtClean="0"/>
              <a:t>7</a:t>
            </a:fld>
            <a:endParaRPr lang="en-US"/>
          </a:p>
        </p:txBody>
      </p:sp>
    </p:spTree>
    <p:extLst>
      <p:ext uri="{BB962C8B-B14F-4D97-AF65-F5344CB8AC3E}">
        <p14:creationId xmlns:p14="http://schemas.microsoft.com/office/powerpoint/2010/main" val="3972586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US" dirty="0" err="1"/>
              <a:t>Nosek</a:t>
            </a:r>
            <a:r>
              <a:rPr lang="en-US" dirty="0"/>
              <a:t>, NAS.Sackler.2017.03.10</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Examples from: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Button</a:t>
            </a:r>
            <a:r>
              <a:rPr lang="en-US" baseline="0" dirty="0"/>
              <a:t> et al – Neuroscience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Ioannidis – why most results are false (Medicine)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GWAS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Biology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possibilities</a:t>
            </a:r>
            <a:r>
              <a:rPr lang="en-US" baseline="0" dirty="0"/>
              <a:t> are that the percentage of positive results is inflated because negative results are much less likely to be published, and that we are pursuing our analysis freedoms to produce positive results that are not really there.  These would lead to an inflation of false-positive results in the published literature.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Some evidence from bio-medical research suggests that this is occurring.  Two different industrial laboratories attempted to replicate 40 or 50 basic science studies that showed positive evidence for markers for new cancer treatments or other issues in medicine.  They did not select at random.  Instead, they picked studies considered landmark findings.  The success rates for replication were about 25% in one study and about 10% in the other.  Further, some of the findings they could not replicate had spurred large literatures of hundreds of articles following up on the finding and its implications, but never having tested whether the evidence for the original finding was solid.  This is a massive waste of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Across</a:t>
            </a:r>
            <a:r>
              <a:rPr lang="en-US" baseline="0" dirty="0"/>
              <a:t> the sciences, evidence like this has spurred lots of discussion and proposed actions to improve research efficiency and avoid the massive waste of resources linked to erroneous results getting in and staying in the literature, and about the culture of scientific practices that is rewarding publishing, perhaps at the expense of knowledge building.  There have been a variety of suggestions for what to do.  For example, the Nature article on the right suggests that publishing standards should be increased for basic science research.</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not in my interest to replicate – myself or others – to evaluate validity and</a:t>
            </a:r>
            <a:r>
              <a:rPr lang="en-US" baseline="0" dirty="0"/>
              <a:t> improve precision in effect estimates (redundant).  </a:t>
            </a:r>
            <a:r>
              <a:rPr lang="en-US" dirty="0">
                <a:effectLst/>
              </a:rPr>
              <a:t>Replication is worth</a:t>
            </a:r>
            <a:r>
              <a:rPr lang="en-US" baseline="0" dirty="0">
                <a:effectLst/>
              </a:rPr>
              <a:t> next to zero (</a:t>
            </a:r>
            <a:r>
              <a:rPr lang="en-US" baseline="0" dirty="0" err="1">
                <a:effectLst/>
              </a:rPr>
              <a:t>Makel</a:t>
            </a:r>
            <a:r>
              <a:rPr lang="en-US" baseline="0" dirty="0">
                <a:effectLst/>
              </a:rPr>
              <a:t> data on published replications; motivated to not call it replication; novelty is supreme – zero “error checking”; not in my interest to check my work, and not in your interest to check my work (let’s just each do our own thing and get rewarded for that)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Irreproducible results will get in and stay in the literature (examples from bio-med).  </a:t>
            </a:r>
            <a:r>
              <a:rPr lang="en-US" baseline="0" dirty="0" err="1"/>
              <a:t>Prinz</a:t>
            </a:r>
            <a:r>
              <a:rPr lang="en-US" baseline="0" dirty="0"/>
              <a:t> and Begley articles (make sure to summarize accurately)</a:t>
            </a:r>
          </a:p>
          <a:p>
            <a:endParaRPr lang="en-US" dirty="0"/>
          </a:p>
          <a:p>
            <a:endParaRPr lang="en-US" dirty="0"/>
          </a:p>
          <a:p>
            <a:endParaRPr lang="en-US" dirty="0"/>
          </a:p>
          <a:p>
            <a:r>
              <a:rPr lang="en-US" dirty="0"/>
              <a:t>The Nature article by folks in bio-medicine is great.</a:t>
            </a:r>
            <a:r>
              <a:rPr lang="en-US" baseline="0" dirty="0"/>
              <a:t>  The solution they offer is a popular one in commentators from the other sciences -- raise publishing standards.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2EE43D5-14E0-4B7B-8CF2-1E0EC9FB802F}" type="slidenum">
              <a:rPr lang="en-US" smtClean="0"/>
              <a:t>8</a:t>
            </a:fld>
            <a:endParaRPr lang="en-US"/>
          </a:p>
        </p:txBody>
      </p:sp>
    </p:spTree>
    <p:extLst>
      <p:ext uri="{BB962C8B-B14F-4D97-AF65-F5344CB8AC3E}">
        <p14:creationId xmlns:p14="http://schemas.microsoft.com/office/powerpoint/2010/main" val="1354230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Addresses availability of materials -&gt; greater transparency</a:t>
            </a:r>
          </a:p>
        </p:txBody>
      </p:sp>
      <p:sp>
        <p:nvSpPr>
          <p:cNvPr id="4" name="Slide Number Placeholder 3"/>
          <p:cNvSpPr>
            <a:spLocks noGrp="1"/>
          </p:cNvSpPr>
          <p:nvPr>
            <p:ph type="sldNum" sz="quarter" idx="5"/>
          </p:nvPr>
        </p:nvSpPr>
        <p:spPr/>
        <p:txBody>
          <a:bodyPr/>
          <a:lstStyle/>
          <a:p>
            <a:fld id="{59C334D6-74E3-493C-842C-2A0D832D0681}" type="slidenum">
              <a:rPr lang="en-US" smtClean="0"/>
              <a:t>10</a:t>
            </a:fld>
            <a:endParaRPr lang="en-US"/>
          </a:p>
        </p:txBody>
      </p:sp>
    </p:spTree>
    <p:extLst>
      <p:ext uri="{BB962C8B-B14F-4D97-AF65-F5344CB8AC3E}">
        <p14:creationId xmlns:p14="http://schemas.microsoft.com/office/powerpoint/2010/main" val="933420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Shared (open source) software provides a common language, removes barriers for comparison</a:t>
            </a:r>
          </a:p>
        </p:txBody>
      </p:sp>
      <p:sp>
        <p:nvSpPr>
          <p:cNvPr id="4" name="Slide Number Placeholder 3"/>
          <p:cNvSpPr>
            <a:spLocks noGrp="1"/>
          </p:cNvSpPr>
          <p:nvPr>
            <p:ph type="sldNum" sz="quarter" idx="5"/>
          </p:nvPr>
        </p:nvSpPr>
        <p:spPr/>
        <p:txBody>
          <a:bodyPr/>
          <a:lstStyle/>
          <a:p>
            <a:fld id="{59C334D6-74E3-493C-842C-2A0D832D0681}" type="slidenum">
              <a:rPr lang="en-US" smtClean="0"/>
              <a:t>11</a:t>
            </a:fld>
            <a:endParaRPr lang="en-US"/>
          </a:p>
        </p:txBody>
      </p:sp>
    </p:spTree>
    <p:extLst>
      <p:ext uri="{BB962C8B-B14F-4D97-AF65-F5344CB8AC3E}">
        <p14:creationId xmlns:p14="http://schemas.microsoft.com/office/powerpoint/2010/main" val="2504281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data is becoming generally available. </a:t>
            </a:r>
          </a:p>
          <a:p>
            <a:pPr marL="171450" indent="-171450">
              <a:buFontTx/>
              <a:buChar char="-"/>
            </a:pPr>
            <a:r>
              <a:rPr lang="en-US" dirty="0"/>
              <a:t>US has always had a lot of public domain data</a:t>
            </a:r>
          </a:p>
          <a:p>
            <a:pPr marL="171450" indent="-171450">
              <a:buFontTx/>
              <a:buChar char="-"/>
            </a:pPr>
            <a:r>
              <a:rPr lang="en-US" dirty="0"/>
              <a:t>UK, Canada, India, Brazil, others increasingly make data available under liberal licenses</a:t>
            </a:r>
          </a:p>
          <a:p>
            <a:pPr marL="171450" indent="-171450">
              <a:buFontTx/>
              <a:buChar char="-"/>
            </a:pPr>
            <a:r>
              <a:rPr lang="en-US" dirty="0"/>
              <a:t>But also when data cannot be freely downloaded is there more sharing</a:t>
            </a:r>
          </a:p>
        </p:txBody>
      </p:sp>
      <p:sp>
        <p:nvSpPr>
          <p:cNvPr id="4" name="Slide Number Placeholder 3"/>
          <p:cNvSpPr>
            <a:spLocks noGrp="1"/>
          </p:cNvSpPr>
          <p:nvPr>
            <p:ph type="sldNum" sz="quarter" idx="5"/>
          </p:nvPr>
        </p:nvSpPr>
        <p:spPr/>
        <p:txBody>
          <a:bodyPr/>
          <a:lstStyle/>
          <a:p>
            <a:fld id="{59C334D6-74E3-493C-842C-2A0D832D0681}" type="slidenum">
              <a:rPr lang="en-US" smtClean="0"/>
              <a:t>12</a:t>
            </a:fld>
            <a:endParaRPr lang="en-US"/>
          </a:p>
        </p:txBody>
      </p:sp>
    </p:spTree>
    <p:extLst>
      <p:ext uri="{BB962C8B-B14F-4D97-AF65-F5344CB8AC3E}">
        <p14:creationId xmlns:p14="http://schemas.microsoft.com/office/powerpoint/2010/main" val="705087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Greater availability of papers, early in the publication cycle (also way to “stake a claim”)</a:t>
            </a:r>
          </a:p>
          <a:p>
            <a:endParaRPr lang="en-US" dirty="0"/>
          </a:p>
        </p:txBody>
      </p:sp>
      <p:sp>
        <p:nvSpPr>
          <p:cNvPr id="4" name="Slide Number Placeholder 3"/>
          <p:cNvSpPr>
            <a:spLocks noGrp="1"/>
          </p:cNvSpPr>
          <p:nvPr>
            <p:ph type="sldNum" sz="quarter" idx="5"/>
          </p:nvPr>
        </p:nvSpPr>
        <p:spPr/>
        <p:txBody>
          <a:bodyPr/>
          <a:lstStyle/>
          <a:p>
            <a:fld id="{59C334D6-74E3-493C-842C-2A0D832D0681}" type="slidenum">
              <a:rPr lang="en-US" smtClean="0"/>
              <a:t>13</a:t>
            </a:fld>
            <a:endParaRPr lang="en-US"/>
          </a:p>
        </p:txBody>
      </p:sp>
    </p:spTree>
    <p:extLst>
      <p:ext uri="{BB962C8B-B14F-4D97-AF65-F5344CB8AC3E}">
        <p14:creationId xmlns:p14="http://schemas.microsoft.com/office/powerpoint/2010/main" val="25738098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91487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5974130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J-PAL Content Slide">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609600" y="1472183"/>
            <a:ext cx="10972800" cy="47095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609600" y="195073"/>
            <a:ext cx="10972800" cy="1158240"/>
          </a:xfrm>
          <a:prstGeom prst="rect">
            <a:avLst/>
          </a:prstGeom>
        </p:spPr>
        <p:txBody>
          <a:bodyPr vert="horz" lIns="91440" tIns="45720" rIns="91440" bIns="45720" rtlCol="0" anchor="ctr">
            <a:normAutofit/>
          </a:bodyPr>
          <a:lstStyle>
            <a:lvl1pPr>
              <a:defRPr spc="0" baseline="0"/>
            </a:lvl1pPr>
          </a:lstStyle>
          <a:p>
            <a:r>
              <a:rPr lang="en-US" dirty="0"/>
              <a:t>Click to edit title style</a:t>
            </a:r>
          </a:p>
        </p:txBody>
      </p:sp>
      <p:sp>
        <p:nvSpPr>
          <p:cNvPr id="8" name="Footer Placeholder 4"/>
          <p:cNvSpPr>
            <a:spLocks noGrp="1"/>
          </p:cNvSpPr>
          <p:nvPr>
            <p:ph type="ftr" sz="quarter" idx="3"/>
          </p:nvPr>
        </p:nvSpPr>
        <p:spPr>
          <a:xfrm>
            <a:off x="609600" y="6446572"/>
            <a:ext cx="9663113" cy="222323"/>
          </a:xfrm>
          <a:prstGeom prst="rect">
            <a:avLst/>
          </a:prstGeom>
        </p:spPr>
        <p:txBody>
          <a:bodyPr vert="horz" lIns="91440" tIns="45720" rIns="91440" bIns="45720" rtlCol="0" anchor="t"/>
          <a:lstStyle>
            <a:lvl1pPr algn="l">
              <a:defRPr sz="1100" kern="700" cap="small" spc="50" baseline="0">
                <a:solidFill>
                  <a:schemeClr val="tx1">
                    <a:lumMod val="50000"/>
                    <a:lumOff val="50000"/>
                  </a:schemeClr>
                </a:solidFill>
              </a:defRPr>
            </a:lvl1pPr>
          </a:lstStyle>
          <a:p>
            <a:r>
              <a:rPr lang="en-US"/>
              <a:t>j-pal | name of presentation</a:t>
            </a:r>
            <a:endParaRPr lang="en-US" dirty="0"/>
          </a:p>
        </p:txBody>
      </p:sp>
      <p:sp>
        <p:nvSpPr>
          <p:cNvPr id="10" name="Slide Number Placeholder 5"/>
          <p:cNvSpPr>
            <a:spLocks noGrp="1"/>
          </p:cNvSpPr>
          <p:nvPr>
            <p:ph type="sldNum" sz="quarter" idx="4"/>
          </p:nvPr>
        </p:nvSpPr>
        <p:spPr>
          <a:xfrm>
            <a:off x="10446061" y="6446572"/>
            <a:ext cx="1136341" cy="222323"/>
          </a:xfrm>
          <a:prstGeom prst="rect">
            <a:avLst/>
          </a:prstGeom>
        </p:spPr>
        <p:txBody>
          <a:bodyPr vert="horz" lIns="91440" tIns="45720" rIns="91440" bIns="45720" rtlCol="0" anchor="t"/>
          <a:lstStyle>
            <a:lvl1pPr algn="r">
              <a:defRPr sz="1100">
                <a:solidFill>
                  <a:schemeClr val="tx1">
                    <a:lumMod val="50000"/>
                    <a:lumOff val="50000"/>
                  </a:schemeClr>
                </a:solidFill>
              </a:defRPr>
            </a:lvl1pPr>
          </a:lstStyle>
          <a:p>
            <a:fld id="{2ECB1696-1F23-9849-960D-916B9EF0C8D4}" type="slidenum">
              <a:rPr lang="en-US" smtClean="0"/>
              <a:pPr/>
              <a:t>‹#›</a:t>
            </a:fld>
            <a:endParaRPr lang="en-US" dirty="0"/>
          </a:p>
        </p:txBody>
      </p:sp>
    </p:spTree>
    <p:extLst>
      <p:ext uri="{BB962C8B-B14F-4D97-AF65-F5344CB8AC3E}">
        <p14:creationId xmlns:p14="http://schemas.microsoft.com/office/powerpoint/2010/main" val="4197292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J-PAL Full Bleed Image Slide">
    <p:spTree>
      <p:nvGrpSpPr>
        <p:cNvPr id="1" name=""/>
        <p:cNvGrpSpPr/>
        <p:nvPr/>
      </p:nvGrpSpPr>
      <p:grpSpPr>
        <a:xfrm>
          <a:off x="0" y="0"/>
          <a:ext cx="0" cy="0"/>
          <a:chOff x="0" y="0"/>
          <a:chExt cx="0" cy="0"/>
        </a:xfrm>
      </p:grpSpPr>
      <p:sp>
        <p:nvSpPr>
          <p:cNvPr id="6" name="Picture Placeholder 5"/>
          <p:cNvSpPr>
            <a:spLocks noGrp="1"/>
          </p:cNvSpPr>
          <p:nvPr>
            <p:ph type="pic" sz="quarter" idx="12" hasCustomPrompt="1"/>
          </p:nvPr>
        </p:nvSpPr>
        <p:spPr>
          <a:xfrm>
            <a:off x="0" y="-129"/>
            <a:ext cx="12192000" cy="6858000"/>
          </a:xfrm>
        </p:spPr>
        <p:txBody>
          <a:bodyPr anchor="ctr"/>
          <a:lstStyle>
            <a:lvl1pPr marL="0" indent="0" algn="ctr">
              <a:buNone/>
              <a:defRPr baseline="0">
                <a:solidFill>
                  <a:schemeClr val="tx1"/>
                </a:solidFill>
              </a:defRPr>
            </a:lvl1pPr>
          </a:lstStyle>
          <a:p>
            <a:r>
              <a:rPr lang="en-US" dirty="0"/>
              <a:t>Click to add full bleed photo</a:t>
            </a:r>
          </a:p>
        </p:txBody>
      </p:sp>
      <p:pic>
        <p:nvPicPr>
          <p:cNvPr id="7" name="Picture 6"/>
          <p:cNvPicPr>
            <a:picLocks noChangeAspect="1"/>
          </p:cNvPicPr>
          <p:nvPr userDrawn="1"/>
        </p:nvPicPr>
        <p:blipFill rotWithShape="1">
          <a:blip r:embed="rId2" cstate="email">
            <a:biLevel thresh="25000"/>
            <a:alphaModFix amt="70000"/>
            <a:extLst>
              <a:ext uri="{28A0092B-C50C-407E-A947-70E740481C1C}">
                <a14:useLocalDpi xmlns:a14="http://schemas.microsoft.com/office/drawing/2010/main" val="0"/>
              </a:ext>
            </a:extLst>
          </a:blip>
          <a:srcRect l="71406" r="1630"/>
          <a:stretch/>
        </p:blipFill>
        <p:spPr>
          <a:xfrm>
            <a:off x="9277629" y="4733"/>
            <a:ext cx="2914373" cy="6858000"/>
          </a:xfrm>
          <a:prstGeom prst="rect">
            <a:avLst/>
          </a:prstGeom>
          <a:noFill/>
          <a:ln>
            <a:noFill/>
          </a:ln>
        </p:spPr>
      </p:pic>
      <p:sp>
        <p:nvSpPr>
          <p:cNvPr id="8" name="Text Placeholder 6"/>
          <p:cNvSpPr>
            <a:spLocks noGrp="1"/>
          </p:cNvSpPr>
          <p:nvPr>
            <p:ph type="body" sz="quarter" idx="15" hasCustomPrompt="1"/>
          </p:nvPr>
        </p:nvSpPr>
        <p:spPr>
          <a:xfrm>
            <a:off x="316993" y="6567964"/>
            <a:ext cx="5330457" cy="197941"/>
          </a:xfrm>
          <a:ln>
            <a:noFill/>
          </a:ln>
        </p:spPr>
        <p:txBody>
          <a:bodyPr lIns="0" tIns="9144" rIns="0" bIns="18288" anchor="t">
            <a:noAutofit/>
          </a:bodyPr>
          <a:lstStyle>
            <a:lvl1pPr marL="0" indent="0">
              <a:buNone/>
              <a:defRPr sz="700" baseline="0">
                <a:solidFill>
                  <a:schemeClr val="bg2"/>
                </a:solidFill>
              </a:defRPr>
            </a:lvl1pPr>
            <a:lvl2pPr marL="457221" indent="0">
              <a:buNone/>
              <a:defRPr sz="1400"/>
            </a:lvl2pPr>
            <a:lvl3pPr marL="914441" indent="0">
              <a:buNone/>
              <a:defRPr sz="1400"/>
            </a:lvl3pPr>
            <a:lvl4pPr marL="1371663" indent="0">
              <a:buNone/>
              <a:defRPr sz="1400"/>
            </a:lvl4pPr>
            <a:lvl5pPr marL="1828883" indent="0">
              <a:buNone/>
              <a:defRPr sz="1400"/>
            </a:lvl5pPr>
          </a:lstStyle>
          <a:p>
            <a:pPr lvl="0"/>
            <a:r>
              <a:rPr lang="en-US" dirty="0"/>
              <a:t>Click to add photo/infographic credit</a:t>
            </a:r>
          </a:p>
        </p:txBody>
      </p:sp>
    </p:spTree>
    <p:extLst>
      <p:ext uri="{BB962C8B-B14F-4D97-AF65-F5344CB8AC3E}">
        <p14:creationId xmlns:p14="http://schemas.microsoft.com/office/powerpoint/2010/main" val="3401260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2022-10-16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2022-10-16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2022-10-16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2022-10-16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3" r:id="rId14"/>
    <p:sldLayoutId id="2147483666" r:id="rId15"/>
    <p:sldLayoutId id="2147483667" r:id="rId16"/>
    <p:sldLayoutId id="2147483668" r:id="rId17"/>
    <p:sldLayoutId id="214748366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11.gif"/></Relationships>
</file>

<file path=ppt/slides/_rels/slide100.xml.rels><?xml version="1.0" encoding="UTF-8" standalone="yes"?>
<Relationships xmlns="http://schemas.openxmlformats.org/package/2006/relationships"><Relationship Id="rId3" Type="http://schemas.openxmlformats.org/officeDocument/2006/relationships/hyperlink" Target="https://www.povertyactionlab.org/research-resources/transparency-and-reproducibility"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www.poverty-action.org/sites/default/files/guidelines_for_data_publication_final.pdf"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3.png"/><Relationship Id="rId7"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18.xml"/><Relationship Id="rId6" Type="http://schemas.openxmlformats.org/officeDocument/2006/relationships/hyperlink" Target="https://www.povertyactionlab.org/sites/default/files/research-resources/J-PAL-guide-to-publishing-research-data.pdf" TargetMode="External"/><Relationship Id="rId5" Type="http://schemas.openxmlformats.org/officeDocument/2006/relationships/hyperlink" Target="https://www.icpsr.umich.edu/web/pages/deposit/guide/" TargetMode="External"/><Relationship Id="rId4" Type="http://schemas.openxmlformats.org/officeDocument/2006/relationships/hyperlink" Target="https://www.poverty-action.org/publication/ipas-best-practices-data-and-code-management" TargetMode="External"/></Relationships>
</file>

<file path=ppt/slides/_rels/slide106.xml.rels><?xml version="1.0" encoding="UTF-8" standalone="yes"?>
<Relationships xmlns="http://schemas.openxmlformats.org/package/2006/relationships"><Relationship Id="rId8" Type="http://schemas.openxmlformats.org/officeDocument/2006/relationships/hyperlink" Target="http://www.poverty-action.org/researchers/research-resources/research-transparency" TargetMode="External"/><Relationship Id="rId3" Type="http://schemas.openxmlformats.org/officeDocument/2006/relationships/hyperlink" Target="https://www.povertyactionlab.org/for-affiliates" TargetMode="External"/><Relationship Id="rId7" Type="http://schemas.openxmlformats.org/officeDocument/2006/relationships/hyperlink" Target="https://www.povertyactionlab.org/research-resources"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hyperlink" Target="mailto:Data@povertyactionlab.org" TargetMode="External"/><Relationship Id="rId5" Type="http://schemas.openxmlformats.org/officeDocument/2006/relationships/hyperlink" Target="https://jpal.my.salesforce.com/_ui/core/chatter/groups/GroupProfilePage?g=0F9A0000000PRlN" TargetMode="External"/><Relationship Id="rId4" Type="http://schemas.openxmlformats.org/officeDocument/2006/relationships/hyperlink" Target="https://www.povertyactionlab.org/page/research-transparency-and-reproducibility" TargetMode="External"/><Relationship Id="rId9" Type="http://schemas.openxmlformats.org/officeDocument/2006/relationships/hyperlink" Target="https://poverty-action.my.salesforce.com/_ui/core/chatter/groups/GroupProfilePage?g=0F9G0000000Czro" TargetMode="External"/></Relationships>
</file>

<file path=ppt/slides/_rels/slide107.xml.rels><?xml version="1.0" encoding="UTF-8" standalone="yes"?>
<Relationships xmlns="http://schemas.openxmlformats.org/package/2006/relationships"><Relationship Id="rId8" Type="http://schemas.openxmlformats.org/officeDocument/2006/relationships/hyperlink" Target="http://ftp.iza.org/dp9000.pdf" TargetMode="External"/><Relationship Id="rId3" Type="http://schemas.openxmlformats.org/officeDocument/2006/relationships/hyperlink" Target="http://www.bitss.org/" TargetMode="External"/><Relationship Id="rId7" Type="http://schemas.openxmlformats.org/officeDocument/2006/relationships/hyperlink" Target="https://youtu.be/0Rnq1NpHdmw" TargetMode="External"/><Relationship Id="rId2" Type="http://schemas.openxmlformats.org/officeDocument/2006/relationships/hyperlink" Target="http://economics.mit.edu/files/10654" TargetMode="External"/><Relationship Id="rId1" Type="http://schemas.openxmlformats.org/officeDocument/2006/relationships/slideLayout" Target="../slideLayouts/slideLayout2.xml"/><Relationship Id="rId6" Type="http://schemas.openxmlformats.org/officeDocument/2006/relationships/hyperlink" Target="http://projects.fivethirtyeight.com/p-hacking/" TargetMode="External"/><Relationship Id="rId5" Type="http://schemas.openxmlformats.org/officeDocument/2006/relationships/hyperlink" Target="https://ssrn.com/abstract=3580551" TargetMode="External"/><Relationship Id="rId4" Type="http://schemas.openxmlformats.org/officeDocument/2006/relationships/hyperlink" Target="https://www.youtube.com/watch?v=y8Ti5uOfkUk"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hyperlink" Target="https://doi.org/10.5281/zenodo.4319999" TargetMode="Externa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1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nber.org/papers/w0001" TargetMode="External"/><Relationship Id="rId4" Type="http://schemas.openxmlformats.org/officeDocument/2006/relationships/image" Target="../media/image23.png"/></Relationships>
</file>

<file path=ppt/slides/_rels/slide130.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hyperlink" Target="https://www.worldbank.org/en/research/dime/data-and-analytics" TargetMode="Externa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85.png"/><Relationship Id="rId1" Type="http://schemas.openxmlformats.org/officeDocument/2006/relationships/slideLayout" Target="../slideLayouts/slideLayout6.xml"/><Relationship Id="rId5" Type="http://schemas.openxmlformats.org/officeDocument/2006/relationships/image" Target="../media/image87.jpg"/><Relationship Id="rId4" Type="http://schemas.openxmlformats.org/officeDocument/2006/relationships/image" Target="../media/image86.pn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hyperlink" Target="https://aeadataeditor.github.io/aea-de-guidance/template-README.html" TargetMode="External"/><Relationship Id="rId7" Type="http://schemas.openxmlformats.org/officeDocument/2006/relationships/image" Target="../media/image86.png"/><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 TargetMode="External"/><Relationship Id="rId5" Type="http://schemas.openxmlformats.org/officeDocument/2006/relationships/hyperlink" Target="https://aeadataeditor.github.io/aea-de-guidance/addtl-data-citation-guidance.html" TargetMode="External"/><Relationship Id="rId4" Type="http://schemas.openxmlformats.org/officeDocument/2006/relationships/hyperlink" Target="https://social-science-data-editors.github.io/guidance/Licensing_guidance.html" TargetMode="External"/><Relationship Id="rId9" Type="http://schemas.openxmlformats.org/officeDocument/2006/relationships/image" Target="../media/image8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social-science-data-editors.github.io/guidance/addtl-data-citation-guidance.html" TargetMode="Externa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social-science-data-editors.github.io/guidance/addtl-data-citation-guidance.html#try-it-out" TargetMode="Externa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cos.io/r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hyperlink" Target="https://www.icmje.org/news-and-editorials/clin_trial_sep2004.pdf" TargetMode="External"/><Relationship Id="rId2" Type="http://schemas.openxmlformats.org/officeDocument/2006/relationships/hyperlink" Target="https://doi.org/10.1097/01.aog.0000266557.11064.2a"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hyperlink" Target="https://www.aeaweb.org/journals/policies/rct-registry"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rive.google.com/file/d/0B0jhbX9qjixBcG4wMU5jT3pLbDg/vie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www.socialscienceregistry.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hyperlink" Target="mailto:sgoyal@povertyactionlab.or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povertyactionlab.org/resource/trial-registration" TargetMode="Externa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hyperlink" Target="povertyactionlab.org/resource/pre-analysis-plans"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www.povertyactionlab.org/resource/pre-analysis-plans" TargetMode="External"/><Relationship Id="rId3" Type="http://schemas.openxmlformats.org/officeDocument/2006/relationships/hyperlink" Target="https://www.bitss.org/resources/pre-analysis-plan-template/" TargetMode="External"/><Relationship Id="rId7" Type="http://schemas.openxmlformats.org/officeDocument/2006/relationships/hyperlink" Target="https://www.povertyactionlab.org/resource/trial-registration"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economics.mit.edu/files/19395" TargetMode="External"/><Relationship Id="rId5" Type="http://schemas.openxmlformats.org/officeDocument/2006/relationships/hyperlink" Target="http://www.nber.org/papers/w22989.pdf" TargetMode="External"/><Relationship Id="rId4" Type="http://schemas.openxmlformats.org/officeDocument/2006/relationships/hyperlink" Target="http://economics.mit.edu/files/10654"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doi.org/10.1073/pnas.1708272114"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5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a:bodyPr>
          <a:lstStyle/>
          <a:p>
            <a:r>
              <a:rPr lang="en-US" dirty="0"/>
              <a:t>Transparency and Reproducibility in Economics:</a:t>
            </a:r>
            <a:br>
              <a:rPr lang="en-US" dirty="0"/>
            </a:br>
            <a:r>
              <a:rPr lang="en-US" sz="4800" dirty="0"/>
              <a:t>Context, and Lessons learned from 1,000 papers</a:t>
            </a:r>
            <a:endParaRPr lang="en-US" dirty="0"/>
          </a:p>
        </p:txBody>
      </p:sp>
      <p:sp>
        <p:nvSpPr>
          <p:cNvPr id="3" name="Subtitle 2"/>
          <p:cNvSpPr>
            <a:spLocks noGrp="1"/>
          </p:cNvSpPr>
          <p:nvPr>
            <p:ph type="subTitle" idx="1"/>
          </p:nvPr>
        </p:nvSpPr>
        <p:spPr>
          <a:xfrm>
            <a:off x="1524000" y="4531658"/>
            <a:ext cx="9144000" cy="2141857"/>
          </a:xfrm>
        </p:spPr>
        <p:txBody>
          <a:bodyPr>
            <a:normAutofit fontScale="85000" lnSpcReduction="20000"/>
          </a:bodyPr>
          <a:lstStyle/>
          <a:p>
            <a:r>
              <a:rPr lang="en-US" dirty="0"/>
              <a:t>Lars Vilhuber</a:t>
            </a:r>
          </a:p>
          <a:p>
            <a:r>
              <a:rPr lang="en-US" dirty="0"/>
              <a:t>Cornell University</a:t>
            </a:r>
          </a:p>
          <a:p>
            <a:r>
              <a:rPr lang="en-US" sz="1900" i="1" dirty="0"/>
              <a:t>J-PAL, 2022-10-25</a:t>
            </a:r>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40000"/>
          <a:stretch/>
        </p:blipFill>
        <p:spPr>
          <a:xfrm>
            <a:off x="0" y="124332"/>
            <a:ext cx="7315200" cy="1212906"/>
          </a:xfrm>
          <a:prstGeom prst="rect">
            <a:avLst/>
          </a:prstGeom>
        </p:spPr>
      </p:pic>
    </p:spTree>
    <p:extLst>
      <p:ext uri="{BB962C8B-B14F-4D97-AF65-F5344CB8AC3E}">
        <p14:creationId xmlns:p14="http://schemas.microsoft.com/office/powerpoint/2010/main" val="140271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Progress</a:t>
            </a:r>
          </a:p>
        </p:txBody>
      </p:sp>
      <p:sp>
        <p:nvSpPr>
          <p:cNvPr id="6" name="Content Placeholder 5"/>
          <p:cNvSpPr>
            <a:spLocks noGrp="1"/>
          </p:cNvSpPr>
          <p:nvPr>
            <p:ph idx="1"/>
          </p:nvPr>
        </p:nvSpPr>
        <p:spPr/>
        <p:txBody>
          <a:bodyPr/>
          <a:lstStyle/>
          <a:p>
            <a:r>
              <a:rPr lang="en-US" dirty="0"/>
              <a:t>Replication archives and Data (Code) Availability policies</a:t>
            </a:r>
          </a:p>
        </p:txBody>
      </p:sp>
      <p:pic>
        <p:nvPicPr>
          <p:cNvPr id="4" name="Picture 4" descr="Publication Cove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8050" y="3625056"/>
            <a:ext cx="1238250" cy="18573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View Table of Contents for Journal of Applied Econometrics volume 34 issue 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60670" y="3625056"/>
            <a:ext cx="10858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View Table of Contents for Journal of Money, Credit and Banking volume 51 issue 1"/>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578667" y="4190782"/>
            <a:ext cx="96202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stretch>
            <a:fillRect/>
          </a:stretch>
        </p:blipFill>
        <p:spPr>
          <a:xfrm>
            <a:off x="1174570" y="4649569"/>
            <a:ext cx="2609850" cy="1104900"/>
          </a:xfrm>
          <a:prstGeom prst="rect">
            <a:avLst/>
          </a:prstGeom>
        </p:spPr>
      </p:pic>
      <p:sp>
        <p:nvSpPr>
          <p:cNvPr id="2" name="TextBox 1">
            <a:extLst>
              <a:ext uri="{FF2B5EF4-FFF2-40B4-BE49-F238E27FC236}">
                <a16:creationId xmlns:a16="http://schemas.microsoft.com/office/drawing/2014/main" id="{38E568D8-C539-9286-0A40-8BA187ACA11D}"/>
              </a:ext>
            </a:extLst>
          </p:cNvPr>
          <p:cNvSpPr txBox="1"/>
          <p:nvPr/>
        </p:nvSpPr>
        <p:spPr>
          <a:xfrm>
            <a:off x="6915055" y="2750757"/>
            <a:ext cx="785553" cy="369332"/>
          </a:xfrm>
          <a:prstGeom prst="rect">
            <a:avLst/>
          </a:prstGeom>
          <a:noFill/>
        </p:spPr>
        <p:txBody>
          <a:bodyPr wrap="square" rtlCol="0">
            <a:spAutoFit/>
          </a:bodyPr>
          <a:lstStyle/>
          <a:p>
            <a:r>
              <a:rPr lang="en-US" dirty="0"/>
              <a:t>1985!</a:t>
            </a:r>
          </a:p>
        </p:txBody>
      </p:sp>
      <p:cxnSp>
        <p:nvCxnSpPr>
          <p:cNvPr id="9" name="Straight Arrow Connector 8">
            <a:extLst>
              <a:ext uri="{FF2B5EF4-FFF2-40B4-BE49-F238E27FC236}">
                <a16:creationId xmlns:a16="http://schemas.microsoft.com/office/drawing/2014/main" id="{4F059B1B-E72C-3CAD-1B6A-5E05E78821AB}"/>
              </a:ext>
            </a:extLst>
          </p:cNvPr>
          <p:cNvCxnSpPr>
            <a:stCxn id="2" idx="1"/>
          </p:cNvCxnSpPr>
          <p:nvPr/>
        </p:nvCxnSpPr>
        <p:spPr>
          <a:xfrm flipH="1">
            <a:off x="6211874" y="2935423"/>
            <a:ext cx="703181" cy="616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638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7622" y="185838"/>
            <a:ext cx="10972801" cy="1157251"/>
          </a:xfrm>
        </p:spPr>
        <p:txBody>
          <a:bodyPr/>
          <a:lstStyle/>
          <a:p>
            <a:pPr algn="ctr"/>
            <a:r>
              <a:rPr lang="en-US" dirty="0"/>
              <a:t>J-PAL and IPA Data Publication Policy</a:t>
            </a:r>
          </a:p>
        </p:txBody>
      </p:sp>
      <p:graphicFrame>
        <p:nvGraphicFramePr>
          <p:cNvPr id="4" name="Table 3"/>
          <p:cNvGraphicFramePr>
            <a:graphicFrameLocks noGrp="1"/>
          </p:cNvGraphicFramePr>
          <p:nvPr/>
        </p:nvGraphicFramePr>
        <p:xfrm>
          <a:off x="1009523" y="1178788"/>
          <a:ext cx="10172954" cy="4572093"/>
        </p:xfrm>
        <a:graphic>
          <a:graphicData uri="http://schemas.openxmlformats.org/drawingml/2006/table">
            <a:tbl>
              <a:tblPr firstRow="1">
                <a:tableStyleId>{7E9639D4-E3E2-4D34-9284-5A2195B3D0D7}</a:tableStyleId>
              </a:tblPr>
              <a:tblGrid>
                <a:gridCol w="1222713">
                  <a:extLst>
                    <a:ext uri="{9D8B030D-6E8A-4147-A177-3AD203B41FA5}">
                      <a16:colId xmlns:a16="http://schemas.microsoft.com/office/drawing/2014/main" val="20000"/>
                    </a:ext>
                  </a:extLst>
                </a:gridCol>
                <a:gridCol w="4564785">
                  <a:extLst>
                    <a:ext uri="{9D8B030D-6E8A-4147-A177-3AD203B41FA5}">
                      <a16:colId xmlns:a16="http://schemas.microsoft.com/office/drawing/2014/main" val="20001"/>
                    </a:ext>
                  </a:extLst>
                </a:gridCol>
                <a:gridCol w="4385456">
                  <a:extLst>
                    <a:ext uri="{9D8B030D-6E8A-4147-A177-3AD203B41FA5}">
                      <a16:colId xmlns:a16="http://schemas.microsoft.com/office/drawing/2014/main" val="20002"/>
                    </a:ext>
                  </a:extLst>
                </a:gridCol>
              </a:tblGrid>
              <a:tr h="557460">
                <a:tc>
                  <a:txBody>
                    <a:bodyPr/>
                    <a:lstStyle/>
                    <a:p>
                      <a:pPr fontAlgn="t"/>
                      <a:br>
                        <a:rPr lang="en-US" sz="1500" dirty="0">
                          <a:effectLst/>
                        </a:rPr>
                      </a:br>
                      <a:endParaRPr lang="en-US" sz="1500" dirty="0">
                        <a:effectLst/>
                      </a:endParaRPr>
                    </a:p>
                  </a:txBody>
                  <a:tcPr marL="53709" marR="53709" marT="53709" marB="53709">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000" u="none" strike="noStrike" dirty="0">
                          <a:solidFill>
                            <a:schemeClr val="bg2"/>
                          </a:solidFill>
                          <a:effectLst/>
                        </a:rPr>
                        <a:t>J-PAL</a:t>
                      </a:r>
                      <a:endParaRPr lang="en-US" sz="2000" dirty="0">
                        <a:solidFill>
                          <a:schemeClr val="bg2"/>
                        </a:solidFill>
                        <a:effectLst/>
                      </a:endParaRPr>
                    </a:p>
                  </a:txBody>
                  <a:tcPr marL="53709" marR="53709" marT="53709" marB="53709" anchor="ctr">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000" u="none" strike="noStrike" dirty="0">
                          <a:solidFill>
                            <a:schemeClr val="bg2"/>
                          </a:solidFill>
                          <a:effectLst/>
                        </a:rPr>
                        <a:t>IPA</a:t>
                      </a:r>
                      <a:endParaRPr lang="en-US" sz="2000" dirty="0">
                        <a:solidFill>
                          <a:schemeClr val="bg2"/>
                        </a:solidFill>
                        <a:effectLst/>
                      </a:endParaRPr>
                    </a:p>
                  </a:txBody>
                  <a:tcPr marL="53709" marR="53709" marT="53709" marB="53709"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801495">
                <a:tc>
                  <a:txBody>
                    <a:bodyPr/>
                    <a:lstStyle/>
                    <a:p>
                      <a:pPr algn="ctr" rtl="0" fontAlgn="t">
                        <a:spcBef>
                          <a:spcPts val="0"/>
                        </a:spcBef>
                        <a:spcAft>
                          <a:spcPts val="0"/>
                        </a:spcAft>
                      </a:pPr>
                      <a:r>
                        <a:rPr lang="en-US" sz="1800" b="1" i="1" u="none" strike="noStrike" dirty="0">
                          <a:effectLst/>
                        </a:rPr>
                        <a:t>Date Adopted</a:t>
                      </a:r>
                      <a:endParaRPr lang="en-US" sz="1800" b="1" i="1"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800" u="none" strike="noStrike" dirty="0">
                          <a:effectLst/>
                        </a:rPr>
                        <a:t>June 2015</a:t>
                      </a:r>
                      <a:endParaRPr lang="en-US" sz="1800"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800" u="none" strike="noStrike" dirty="0">
                          <a:effectLst/>
                        </a:rPr>
                        <a:t>February 2015</a:t>
                      </a:r>
                      <a:endParaRPr lang="en-US" sz="1800"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01495">
                <a:tc>
                  <a:txBody>
                    <a:bodyPr/>
                    <a:lstStyle/>
                    <a:p>
                      <a:pPr algn="ctr" rtl="0" fontAlgn="t">
                        <a:spcBef>
                          <a:spcPts val="0"/>
                        </a:spcBef>
                        <a:spcAft>
                          <a:spcPts val="0"/>
                        </a:spcAft>
                      </a:pPr>
                      <a:r>
                        <a:rPr lang="en-US" sz="1800" b="1" i="1" u="none" strike="noStrike" dirty="0">
                          <a:effectLst/>
                        </a:rPr>
                        <a:t>Who?</a:t>
                      </a:r>
                      <a:endParaRPr lang="en-US" sz="1800" b="1" i="1"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500" u="none" strike="noStrike" dirty="0">
                          <a:effectLst/>
                        </a:rPr>
                        <a:t>J-PAL Initiative-funded research projects</a:t>
                      </a:r>
                      <a:endParaRPr lang="en-US" sz="1500"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500" u="none" strike="noStrike" dirty="0">
                          <a:effectLst/>
                        </a:rPr>
                        <a:t>All IPA-implemented, IPA initiative-funded research projects</a:t>
                      </a:r>
                      <a:endParaRPr lang="en-US" sz="1500"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01495">
                <a:tc>
                  <a:txBody>
                    <a:bodyPr/>
                    <a:lstStyle/>
                    <a:p>
                      <a:pPr algn="ctr" rtl="0" fontAlgn="t">
                        <a:spcBef>
                          <a:spcPts val="0"/>
                        </a:spcBef>
                        <a:spcAft>
                          <a:spcPts val="0"/>
                        </a:spcAft>
                      </a:pPr>
                      <a:r>
                        <a:rPr lang="en-US" sz="1800" b="1" i="1" u="none" strike="noStrike" dirty="0">
                          <a:effectLst/>
                        </a:rPr>
                        <a:t>When?</a:t>
                      </a:r>
                      <a:endParaRPr lang="en-US" sz="1800" b="1" i="1"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500" u="none" strike="noStrike" dirty="0">
                          <a:effectLst/>
                        </a:rPr>
                        <a:t>Between 18 months and 5 years after the completion of final data collection.</a:t>
                      </a:r>
                      <a:endParaRPr lang="en-US" sz="1500"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500" u="none" strike="noStrike" dirty="0">
                          <a:effectLst/>
                        </a:rPr>
                        <a:t>Three years following the completion of final data collection.</a:t>
                      </a:r>
                      <a:endParaRPr lang="en-US" sz="1500"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801495">
                <a:tc>
                  <a:txBody>
                    <a:bodyPr/>
                    <a:lstStyle/>
                    <a:p>
                      <a:pPr algn="ctr" rtl="0" fontAlgn="t">
                        <a:spcBef>
                          <a:spcPts val="0"/>
                        </a:spcBef>
                        <a:spcAft>
                          <a:spcPts val="0"/>
                        </a:spcAft>
                      </a:pPr>
                      <a:r>
                        <a:rPr lang="en-US" sz="1800" b="1" i="1" dirty="0">
                          <a:effectLst/>
                        </a:rPr>
                        <a:t>What?</a:t>
                      </a: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500" b="0" i="0" kern="1200" dirty="0">
                          <a:solidFill>
                            <a:schemeClr val="tx1"/>
                          </a:solidFill>
                          <a:effectLst/>
                          <a:latin typeface="+mn-lt"/>
                          <a:ea typeface="+mn-ea"/>
                          <a:cs typeface="+mn-cs"/>
                        </a:rPr>
                        <a:t>All primary data (not just those used for the analysis), with opt-out option</a:t>
                      </a:r>
                      <a:endParaRPr lang="en-US" sz="1500"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500" dirty="0">
                          <a:effectLst/>
                        </a:rPr>
                        <a:t>Accepts three</a:t>
                      </a:r>
                      <a:r>
                        <a:rPr lang="en-US" sz="1500" baseline="0" dirty="0">
                          <a:effectLst/>
                        </a:rPr>
                        <a:t> tiers of data publication</a:t>
                      </a:r>
                      <a:endParaRPr lang="en-US" sz="1500"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01495">
                <a:tc>
                  <a:txBody>
                    <a:bodyPr/>
                    <a:lstStyle/>
                    <a:p>
                      <a:pPr algn="ctr" rtl="0" fontAlgn="t">
                        <a:spcBef>
                          <a:spcPts val="0"/>
                        </a:spcBef>
                        <a:spcAft>
                          <a:spcPts val="0"/>
                        </a:spcAft>
                      </a:pPr>
                      <a:r>
                        <a:rPr lang="en-US" sz="1800" b="1" i="1" u="none" strike="noStrike" dirty="0">
                          <a:effectLst/>
                        </a:rPr>
                        <a:t>Where?</a:t>
                      </a:r>
                      <a:endParaRPr lang="en-US" sz="1800" b="1" i="1"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500" u="none" strike="noStrike" dirty="0">
                          <a:effectLst/>
                        </a:rPr>
                        <a:t>A trusted data repository (either </a:t>
                      </a:r>
                      <a:r>
                        <a:rPr lang="en-US" sz="1500" u="none" strike="noStrike" dirty="0" err="1">
                          <a:effectLst/>
                        </a:rPr>
                        <a:t>Dataverse</a:t>
                      </a:r>
                      <a:r>
                        <a:rPr lang="en-US" sz="1500" u="none" strike="noStrike" dirty="0">
                          <a:effectLst/>
                        </a:rPr>
                        <a:t> or elsewhere)</a:t>
                      </a:r>
                      <a:endParaRPr lang="en-US" sz="1500"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500" u="none" strike="noStrike" dirty="0">
                          <a:effectLst/>
                        </a:rPr>
                        <a:t>IPA or J-PAL </a:t>
                      </a:r>
                      <a:r>
                        <a:rPr lang="en-US" sz="1500" u="none" strike="noStrike" dirty="0" err="1">
                          <a:effectLst/>
                        </a:rPr>
                        <a:t>Dataverse</a:t>
                      </a:r>
                      <a:endParaRPr lang="en-US" sz="1500"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2" name="TextBox 1"/>
          <p:cNvSpPr txBox="1"/>
          <p:nvPr/>
        </p:nvSpPr>
        <p:spPr>
          <a:xfrm>
            <a:off x="1009523" y="6054248"/>
            <a:ext cx="12192000" cy="525016"/>
          </a:xfrm>
          <a:prstGeom prst="rect">
            <a:avLst/>
          </a:prstGeom>
          <a:noFill/>
        </p:spPr>
        <p:txBody>
          <a:bodyPr wrap="square" rtlCol="0">
            <a:spAutoFit/>
          </a:bodyPr>
          <a:lstStyle/>
          <a:p>
            <a:r>
              <a:rPr lang="en-US" sz="1406" dirty="0"/>
              <a:t>J-PAL Policy: </a:t>
            </a:r>
            <a:r>
              <a:rPr lang="en-US" sz="1406" dirty="0">
                <a:hlinkClick r:id="rId3"/>
              </a:rPr>
              <a:t>https://www.povertyactionlab.org/research-resources/transparency-and-reproducibility</a:t>
            </a:r>
            <a:endParaRPr lang="en-US" sz="1406" dirty="0"/>
          </a:p>
          <a:p>
            <a:r>
              <a:rPr lang="en-US" sz="1406" dirty="0"/>
              <a:t>IPA Policy: </a:t>
            </a:r>
            <a:r>
              <a:rPr lang="en-US" sz="1406" dirty="0">
                <a:hlinkClick r:id="rId4"/>
              </a:rPr>
              <a:t>https://www.poverty-action.org/sites/default/files/guidelines_for_data_publication_final.pdf</a:t>
            </a:r>
            <a:r>
              <a:rPr lang="en-US" sz="1406" dirty="0"/>
              <a:t> </a:t>
            </a:r>
          </a:p>
        </p:txBody>
      </p:sp>
    </p:spTree>
    <p:extLst>
      <p:ext uri="{BB962C8B-B14F-4D97-AF65-F5344CB8AC3E}">
        <p14:creationId xmlns:p14="http://schemas.microsoft.com/office/powerpoint/2010/main" val="11823688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4397" y="375140"/>
            <a:ext cx="3289765" cy="4446849"/>
          </a:xfrm>
        </p:spPr>
        <p:txBody>
          <a:bodyPr>
            <a:normAutofit/>
          </a:bodyPr>
          <a:lstStyle/>
          <a:p>
            <a:r>
              <a:rPr lang="en-US" sz="2812" dirty="0"/>
              <a:t>Datahub for Field </a:t>
            </a:r>
            <a:br>
              <a:rPr lang="en-US" sz="2812" dirty="0"/>
            </a:br>
            <a:r>
              <a:rPr lang="en-US" sz="2812" dirty="0"/>
              <a:t>Experiments in </a:t>
            </a:r>
            <a:br>
              <a:rPr lang="en-US" sz="2812" dirty="0"/>
            </a:br>
            <a:r>
              <a:rPr lang="en-US" sz="2812" dirty="0"/>
              <a:t>Economics and </a:t>
            </a:r>
            <a:br>
              <a:rPr lang="en-US" sz="2812" dirty="0"/>
            </a:br>
            <a:r>
              <a:rPr lang="en-US" sz="2812" dirty="0"/>
              <a:t>Public Policy</a:t>
            </a:r>
            <a:br>
              <a:rPr lang="en-US" sz="2812" dirty="0"/>
            </a:br>
            <a:br>
              <a:rPr lang="en-US" sz="2812" dirty="0"/>
            </a:br>
            <a:br>
              <a:rPr lang="en-US" sz="2812" dirty="0"/>
            </a:br>
            <a:br>
              <a:rPr lang="en-US" sz="2812" dirty="0"/>
            </a:br>
            <a:endParaRPr lang="en-US" sz="2812" dirty="0"/>
          </a:p>
        </p:txBody>
      </p:sp>
      <p:pic>
        <p:nvPicPr>
          <p:cNvPr id="3" name="Picture 2">
            <a:extLst>
              <a:ext uri="{FF2B5EF4-FFF2-40B4-BE49-F238E27FC236}">
                <a16:creationId xmlns:a16="http://schemas.microsoft.com/office/drawing/2014/main" id="{AE963339-DBAB-4592-BF67-163733A9212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3670" y="643023"/>
            <a:ext cx="7661438" cy="5902239"/>
          </a:xfrm>
          <a:prstGeom prst="rect">
            <a:avLst/>
          </a:prstGeom>
        </p:spPr>
      </p:pic>
    </p:spTree>
    <p:extLst>
      <p:ext uri="{BB962C8B-B14F-4D97-AF65-F5344CB8AC3E}">
        <p14:creationId xmlns:p14="http://schemas.microsoft.com/office/powerpoint/2010/main" val="21028795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B1901-41E2-9335-1F15-3635660BDF79}"/>
              </a:ext>
            </a:extLst>
          </p:cNvPr>
          <p:cNvSpPr>
            <a:spLocks noGrp="1"/>
          </p:cNvSpPr>
          <p:nvPr>
            <p:ph type="title"/>
          </p:nvPr>
        </p:nvSpPr>
        <p:spPr/>
        <p:txBody>
          <a:bodyPr/>
          <a:lstStyle/>
          <a:p>
            <a:r>
              <a:rPr lang="en-US" dirty="0"/>
              <a:t>A note</a:t>
            </a:r>
          </a:p>
        </p:txBody>
      </p:sp>
      <p:sp>
        <p:nvSpPr>
          <p:cNvPr id="3" name="Content Placeholder 2">
            <a:extLst>
              <a:ext uri="{FF2B5EF4-FFF2-40B4-BE49-F238E27FC236}">
                <a16:creationId xmlns:a16="http://schemas.microsoft.com/office/drawing/2014/main" id="{4BD3671E-B991-4FCF-DAA6-1F12794027DD}"/>
              </a:ext>
            </a:extLst>
          </p:cNvPr>
          <p:cNvSpPr>
            <a:spLocks noGrp="1"/>
          </p:cNvSpPr>
          <p:nvPr>
            <p:ph idx="1"/>
          </p:nvPr>
        </p:nvSpPr>
        <p:spPr/>
        <p:txBody>
          <a:bodyPr/>
          <a:lstStyle/>
          <a:p>
            <a:r>
              <a:rPr lang="en-US" dirty="0"/>
              <a:t>You will still hear a lot about “data publication” or “data availability policy”</a:t>
            </a:r>
          </a:p>
          <a:p>
            <a:endParaRPr lang="en-US" dirty="0"/>
          </a:p>
          <a:p>
            <a:pPr marL="0" indent="0" algn="ctr">
              <a:buNone/>
            </a:pPr>
            <a:r>
              <a:rPr lang="en-US" sz="4400" dirty="0"/>
              <a:t>It always means “… and code…”!!!</a:t>
            </a:r>
          </a:p>
        </p:txBody>
      </p:sp>
    </p:spTree>
    <p:extLst>
      <p:ext uri="{BB962C8B-B14F-4D97-AF65-F5344CB8AC3E}">
        <p14:creationId xmlns:p14="http://schemas.microsoft.com/office/powerpoint/2010/main" val="25181199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2F391-1DD2-C0A5-E082-946D65FD9FCA}"/>
              </a:ext>
            </a:extLst>
          </p:cNvPr>
          <p:cNvSpPr>
            <a:spLocks noGrp="1"/>
          </p:cNvSpPr>
          <p:nvPr>
            <p:ph type="title"/>
          </p:nvPr>
        </p:nvSpPr>
        <p:spPr/>
        <p:txBody>
          <a:bodyPr/>
          <a:lstStyle/>
          <a:p>
            <a:r>
              <a:rPr lang="en-US" dirty="0"/>
              <a:t>But:</a:t>
            </a:r>
          </a:p>
        </p:txBody>
      </p:sp>
      <p:sp>
        <p:nvSpPr>
          <p:cNvPr id="3" name="Content Placeholder 2">
            <a:extLst>
              <a:ext uri="{FF2B5EF4-FFF2-40B4-BE49-F238E27FC236}">
                <a16:creationId xmlns:a16="http://schemas.microsoft.com/office/drawing/2014/main" id="{4DEF7C0B-45F7-4912-7AFA-62FBDEA76725}"/>
              </a:ext>
            </a:extLst>
          </p:cNvPr>
          <p:cNvSpPr>
            <a:spLocks noGrp="1"/>
          </p:cNvSpPr>
          <p:nvPr>
            <p:ph idx="1"/>
          </p:nvPr>
        </p:nvSpPr>
        <p:spPr/>
        <p:txBody>
          <a:bodyPr/>
          <a:lstStyle/>
          <a:p>
            <a:r>
              <a:rPr lang="en-US" dirty="0"/>
              <a:t>Data publication and code publication may not happen at the same time!</a:t>
            </a:r>
          </a:p>
          <a:p>
            <a:pPr lvl="1"/>
            <a:r>
              <a:rPr lang="en-US" dirty="0"/>
              <a:t>Treat your use of original survey data as the first re-use of the data</a:t>
            </a:r>
          </a:p>
          <a:p>
            <a:r>
              <a:rPr lang="en-US" dirty="0"/>
              <a:t>Data publication and code publication may not use the same tools</a:t>
            </a:r>
          </a:p>
          <a:p>
            <a:pPr lvl="1"/>
            <a:r>
              <a:rPr lang="en-US" dirty="0" err="1"/>
              <a:t>Github</a:t>
            </a:r>
            <a:r>
              <a:rPr lang="en-US" dirty="0"/>
              <a:t> is a great place for code during the lifetime of a project – not for data!</a:t>
            </a:r>
          </a:p>
          <a:p>
            <a:pPr lvl="1"/>
            <a:r>
              <a:rPr lang="en-US" dirty="0" err="1"/>
              <a:t>Dataverse</a:t>
            </a:r>
            <a:r>
              <a:rPr lang="en-US" dirty="0"/>
              <a:t> is a great place for data during and after the lifetime of a project, but it really isn’t that great for code!</a:t>
            </a:r>
          </a:p>
          <a:p>
            <a:r>
              <a:rPr lang="en-US" dirty="0"/>
              <a:t>There is a value in having self-contained and complete “replication packages”</a:t>
            </a:r>
          </a:p>
          <a:p>
            <a:pPr lvl="1"/>
            <a:r>
              <a:rPr lang="en-US" dirty="0"/>
              <a:t>There is also value in having the best tool for each purpose</a:t>
            </a:r>
          </a:p>
        </p:txBody>
      </p:sp>
    </p:spTree>
    <p:extLst>
      <p:ext uri="{BB962C8B-B14F-4D97-AF65-F5344CB8AC3E}">
        <p14:creationId xmlns:p14="http://schemas.microsoft.com/office/powerpoint/2010/main" val="41937459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Reminder: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4"/>
            </a:pPr>
            <a:r>
              <a:rPr lang="en-US" dirty="0"/>
              <a:t>Learn to automate</a:t>
            </a:r>
            <a:br>
              <a:rPr lang="en-US" dirty="0"/>
            </a:br>
            <a:r>
              <a:rPr lang="en-US" sz="2000" i="1" dirty="0"/>
              <a:t>Run all code again and again, use APIs to download, use conditional processing to handle various aspects</a:t>
            </a:r>
            <a:endParaRPr lang="en-US" i="1" dirty="0"/>
          </a:p>
          <a:p>
            <a:pPr marL="514350" indent="-514350">
              <a:buFont typeface="+mj-lt"/>
              <a:buAutoNum type="arabicPeriod" startAt="4"/>
            </a:pPr>
            <a:r>
              <a:rPr lang="en-US" dirty="0"/>
              <a:t>Preserve it all</a:t>
            </a:r>
            <a:br>
              <a:rPr lang="en-US" dirty="0"/>
            </a:br>
            <a:r>
              <a:rPr lang="en-US" sz="2000" i="1" dirty="0"/>
              <a:t>Use version control, tag releases, preserve data (separately), understand the difference between sharing and preserving</a:t>
            </a:r>
            <a:endParaRPr lang="en-US" i="1" dirty="0"/>
          </a:p>
        </p:txBody>
      </p:sp>
    </p:spTree>
    <p:extLst>
      <p:ext uri="{BB962C8B-B14F-4D97-AF65-F5344CB8AC3E}">
        <p14:creationId xmlns:p14="http://schemas.microsoft.com/office/powerpoint/2010/main" val="33558230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99537" y="535870"/>
            <a:ext cx="1446109" cy="1553718"/>
          </a:xfrm>
          <a:prstGeom prst="rect">
            <a:avLst/>
          </a:prstGeom>
          <a:ln>
            <a:solidFill>
              <a:schemeClr val="tx1"/>
            </a:solidFill>
          </a:ln>
        </p:spPr>
      </p:pic>
      <p:sp>
        <p:nvSpPr>
          <p:cNvPr id="5" name="Content Placeholder 2"/>
          <p:cNvSpPr txBox="1">
            <a:spLocks/>
          </p:cNvSpPr>
          <p:nvPr/>
        </p:nvSpPr>
        <p:spPr>
          <a:xfrm>
            <a:off x="2774715" y="535869"/>
            <a:ext cx="8861263" cy="6322026"/>
          </a:xfrm>
          <a:prstGeom prst="rect">
            <a:avLst/>
          </a:prstGeom>
        </p:spPr>
        <p:txBody>
          <a:bodyPr>
            <a:normAutofit/>
          </a:bodyPr>
          <a:lstStyle>
            <a:lvl1pPr marL="650278" indent="-650278" algn="l" defTabSz="867035" rtl="0" eaLnBrk="1" latinLnBrk="0" hangingPunct="1">
              <a:spcBef>
                <a:spcPct val="20000"/>
              </a:spcBef>
              <a:spcAft>
                <a:spcPts val="1137"/>
              </a:spcAft>
              <a:buFont typeface="Arial"/>
              <a:buChar char="•"/>
              <a:defRPr sz="3129" kern="1200" spc="95">
                <a:solidFill>
                  <a:schemeClr val="tx1"/>
                </a:solidFill>
                <a:latin typeface="+mn-lt"/>
                <a:ea typeface="+mn-ea"/>
                <a:cs typeface="+mn-cs"/>
              </a:defRPr>
            </a:lvl1pPr>
            <a:lvl2pPr marL="1408932" indent="-541896" algn="l" defTabSz="867035" rtl="0" eaLnBrk="1" latinLnBrk="0" hangingPunct="1">
              <a:spcBef>
                <a:spcPct val="20000"/>
              </a:spcBef>
              <a:spcAft>
                <a:spcPts val="1137"/>
              </a:spcAft>
              <a:buFont typeface="Arial"/>
              <a:buChar char="–"/>
              <a:defRPr sz="2560" kern="1200" spc="95">
                <a:solidFill>
                  <a:schemeClr val="tx1"/>
                </a:solidFill>
                <a:latin typeface="+mn-lt"/>
                <a:ea typeface="+mn-ea"/>
                <a:cs typeface="+mn-cs"/>
              </a:defRPr>
            </a:lvl2pPr>
            <a:lvl3pPr marL="2167588" indent="-433518" algn="l" defTabSz="867035" rtl="0" eaLnBrk="1" latinLnBrk="0" hangingPunct="1">
              <a:spcBef>
                <a:spcPct val="20000"/>
              </a:spcBef>
              <a:spcAft>
                <a:spcPts val="1137"/>
              </a:spcAft>
              <a:buFont typeface="Arial"/>
              <a:buChar char="•"/>
              <a:defRPr sz="2560" kern="1200" spc="95">
                <a:solidFill>
                  <a:schemeClr val="tx1"/>
                </a:solidFill>
                <a:latin typeface="+mn-lt"/>
                <a:ea typeface="+mn-ea"/>
                <a:cs typeface="+mn-cs"/>
              </a:defRPr>
            </a:lvl3pPr>
            <a:lvl4pPr marL="3034625" indent="-433518" algn="l" defTabSz="867035" rtl="0" eaLnBrk="1" latinLnBrk="0" hangingPunct="1">
              <a:spcBef>
                <a:spcPct val="20000"/>
              </a:spcBef>
              <a:spcAft>
                <a:spcPts val="1137"/>
              </a:spcAft>
              <a:buFont typeface="Arial"/>
              <a:buChar char="–"/>
              <a:defRPr sz="2276" kern="1200" spc="95">
                <a:solidFill>
                  <a:schemeClr val="tx1"/>
                </a:solidFill>
                <a:latin typeface="+mn-lt"/>
                <a:ea typeface="+mn-ea"/>
                <a:cs typeface="+mn-cs"/>
              </a:defRPr>
            </a:lvl4pPr>
            <a:lvl5pPr marL="3901659" indent="-433518" algn="l" defTabSz="867035" rtl="0" eaLnBrk="1" latinLnBrk="0" hangingPunct="1">
              <a:spcBef>
                <a:spcPct val="20000"/>
              </a:spcBef>
              <a:spcAft>
                <a:spcPts val="1137"/>
              </a:spcAft>
              <a:buFont typeface="Arial"/>
              <a:buChar char="»"/>
              <a:defRPr sz="1991" kern="1200" spc="95">
                <a:solidFill>
                  <a:schemeClr val="tx1"/>
                </a:solidFill>
                <a:latin typeface="+mn-lt"/>
                <a:ea typeface="+mn-ea"/>
                <a:cs typeface="+mn-cs"/>
              </a:defRPr>
            </a:lvl5pPr>
            <a:lvl6pPr marL="4768694" indent="-433518" algn="l" defTabSz="867035" rtl="0" eaLnBrk="1" latinLnBrk="0" hangingPunct="1">
              <a:spcBef>
                <a:spcPct val="20000"/>
              </a:spcBef>
              <a:buFont typeface="Arial"/>
              <a:buChar char="•"/>
              <a:defRPr sz="3794" kern="1200">
                <a:solidFill>
                  <a:schemeClr val="tx1"/>
                </a:solidFill>
                <a:latin typeface="+mn-lt"/>
                <a:ea typeface="+mn-ea"/>
                <a:cs typeface="+mn-cs"/>
              </a:defRPr>
            </a:lvl6pPr>
            <a:lvl7pPr marL="5635730" indent="-433518" algn="l" defTabSz="867035" rtl="0" eaLnBrk="1" latinLnBrk="0" hangingPunct="1">
              <a:spcBef>
                <a:spcPct val="20000"/>
              </a:spcBef>
              <a:buFont typeface="Arial"/>
              <a:buChar char="•"/>
              <a:defRPr sz="3794" kern="1200">
                <a:solidFill>
                  <a:schemeClr val="tx1"/>
                </a:solidFill>
                <a:latin typeface="+mn-lt"/>
                <a:ea typeface="+mn-ea"/>
                <a:cs typeface="+mn-cs"/>
              </a:defRPr>
            </a:lvl7pPr>
            <a:lvl8pPr marL="6502766" indent="-433518" algn="l" defTabSz="867035" rtl="0" eaLnBrk="1" latinLnBrk="0" hangingPunct="1">
              <a:spcBef>
                <a:spcPct val="20000"/>
              </a:spcBef>
              <a:buFont typeface="Arial"/>
              <a:buChar char="•"/>
              <a:defRPr sz="3794" kern="1200">
                <a:solidFill>
                  <a:schemeClr val="tx1"/>
                </a:solidFill>
                <a:latin typeface="+mn-lt"/>
                <a:ea typeface="+mn-ea"/>
                <a:cs typeface="+mn-cs"/>
              </a:defRPr>
            </a:lvl8pPr>
            <a:lvl9pPr marL="7369800" indent="-433518" algn="l" defTabSz="867035" rtl="0" eaLnBrk="1" latinLnBrk="0" hangingPunct="1">
              <a:spcBef>
                <a:spcPct val="20000"/>
              </a:spcBef>
              <a:buFont typeface="Arial"/>
              <a:buChar char="•"/>
              <a:defRPr sz="3794" kern="1200">
                <a:solidFill>
                  <a:schemeClr val="tx1"/>
                </a:solidFill>
                <a:latin typeface="+mn-lt"/>
                <a:ea typeface="+mn-ea"/>
                <a:cs typeface="+mn-cs"/>
              </a:defRPr>
            </a:lvl9pPr>
          </a:lstStyle>
          <a:p>
            <a:pPr marL="0" indent="0" defTabSz="642915">
              <a:spcBef>
                <a:spcPts val="0"/>
              </a:spcBef>
              <a:spcAft>
                <a:spcPts val="0"/>
              </a:spcAft>
              <a:buNone/>
            </a:pPr>
            <a:endParaRPr lang="en-US" sz="2200" dirty="0">
              <a:hlinkClick r:id="rId4"/>
            </a:endParaRPr>
          </a:p>
          <a:p>
            <a:pPr marL="0" indent="0" defTabSz="642915">
              <a:spcBef>
                <a:spcPts val="0"/>
              </a:spcBef>
              <a:spcAft>
                <a:spcPts val="0"/>
              </a:spcAft>
              <a:buNone/>
            </a:pPr>
            <a:endParaRPr lang="en-US" sz="2200" dirty="0">
              <a:hlinkClick r:id="rId4"/>
            </a:endParaRPr>
          </a:p>
          <a:p>
            <a:pPr marL="0" indent="0" defTabSz="642915">
              <a:spcBef>
                <a:spcPts val="0"/>
              </a:spcBef>
              <a:spcAft>
                <a:spcPts val="0"/>
              </a:spcAft>
              <a:buNone/>
            </a:pPr>
            <a:r>
              <a:rPr lang="en-US" sz="2200" dirty="0">
                <a:hlinkClick r:id="rId4"/>
              </a:rPr>
              <a:t>IPA best practices on data and code management</a:t>
            </a:r>
            <a:endParaRPr lang="en-US" sz="2200" dirty="0"/>
          </a:p>
          <a:p>
            <a:pPr marL="0" indent="0" defTabSz="642915">
              <a:spcBef>
                <a:spcPts val="0"/>
              </a:spcBef>
              <a:spcAft>
                <a:spcPts val="0"/>
              </a:spcAft>
              <a:buNone/>
            </a:pPr>
            <a:endParaRPr lang="en-US" sz="2200" dirty="0"/>
          </a:p>
          <a:p>
            <a:pPr marL="0" indent="0" defTabSz="642915">
              <a:spcBef>
                <a:spcPts val="0"/>
              </a:spcBef>
              <a:spcAft>
                <a:spcPts val="0"/>
              </a:spcAft>
              <a:buNone/>
            </a:pPr>
            <a:endParaRPr lang="en-US" sz="2200" dirty="0"/>
          </a:p>
          <a:p>
            <a:pPr marL="0" indent="0" defTabSz="642915">
              <a:spcBef>
                <a:spcPts val="0"/>
              </a:spcBef>
              <a:spcAft>
                <a:spcPts val="0"/>
              </a:spcAft>
              <a:buNone/>
            </a:pPr>
            <a:endParaRPr lang="en-US" sz="2200" dirty="0"/>
          </a:p>
          <a:p>
            <a:pPr marL="0" indent="0" defTabSz="642915">
              <a:spcBef>
                <a:spcPts val="0"/>
              </a:spcBef>
              <a:spcAft>
                <a:spcPts val="0"/>
              </a:spcAft>
              <a:buNone/>
            </a:pPr>
            <a:endParaRPr lang="en-US" sz="2200" dirty="0"/>
          </a:p>
          <a:p>
            <a:pPr marL="0" indent="0" defTabSz="642915">
              <a:spcBef>
                <a:spcPts val="0"/>
              </a:spcBef>
              <a:spcAft>
                <a:spcPts val="0"/>
              </a:spcAft>
              <a:buNone/>
            </a:pPr>
            <a:r>
              <a:rPr lang="en-US" sz="2200" dirty="0">
                <a:hlinkClick r:id="rId5"/>
              </a:rPr>
              <a:t>ICPSR guides to publishing data</a:t>
            </a:r>
            <a:endParaRPr lang="en-US" sz="2200" dirty="0"/>
          </a:p>
          <a:p>
            <a:pPr marL="0" indent="0" defTabSz="642915">
              <a:spcBef>
                <a:spcPts val="0"/>
              </a:spcBef>
              <a:spcAft>
                <a:spcPts val="0"/>
              </a:spcAft>
              <a:buNone/>
            </a:pPr>
            <a:endParaRPr lang="en-US" sz="2200" dirty="0"/>
          </a:p>
          <a:p>
            <a:pPr marL="0" indent="0" defTabSz="642915">
              <a:spcBef>
                <a:spcPts val="0"/>
              </a:spcBef>
              <a:spcAft>
                <a:spcPts val="0"/>
              </a:spcAft>
              <a:buNone/>
            </a:pPr>
            <a:endParaRPr lang="en-US" sz="2200" dirty="0"/>
          </a:p>
          <a:p>
            <a:pPr marL="0" indent="0" defTabSz="642915">
              <a:spcBef>
                <a:spcPts val="0"/>
              </a:spcBef>
              <a:spcAft>
                <a:spcPts val="0"/>
              </a:spcAft>
              <a:buNone/>
            </a:pPr>
            <a:endParaRPr lang="en-US" sz="2200" dirty="0"/>
          </a:p>
          <a:p>
            <a:pPr marL="0" indent="0" defTabSz="642915">
              <a:spcBef>
                <a:spcPts val="0"/>
              </a:spcBef>
              <a:spcAft>
                <a:spcPts val="0"/>
              </a:spcAft>
              <a:buNone/>
            </a:pPr>
            <a:endParaRPr lang="en-US" sz="2200" dirty="0"/>
          </a:p>
          <a:p>
            <a:pPr marL="0" indent="0" defTabSz="642915">
              <a:spcBef>
                <a:spcPts val="0"/>
              </a:spcBef>
              <a:spcAft>
                <a:spcPts val="0"/>
              </a:spcAft>
              <a:buNone/>
            </a:pPr>
            <a:endParaRPr lang="en-US" sz="2200" dirty="0"/>
          </a:p>
          <a:p>
            <a:pPr marL="0" indent="0" defTabSz="642915">
              <a:spcBef>
                <a:spcPts val="0"/>
              </a:spcBef>
              <a:spcAft>
                <a:spcPts val="0"/>
              </a:spcAft>
              <a:buNone/>
            </a:pPr>
            <a:r>
              <a:rPr lang="en-US" sz="2200" dirty="0">
                <a:hlinkClick r:id="rId6"/>
              </a:rPr>
              <a:t>J-PAL guide to de-identifying research data</a:t>
            </a:r>
            <a:endParaRPr lang="en-US" sz="2200" dirty="0"/>
          </a:p>
          <a:p>
            <a:pPr marL="0" indent="0" defTabSz="642915">
              <a:spcBef>
                <a:spcPts val="0"/>
              </a:spcBef>
              <a:spcAft>
                <a:spcPts val="0"/>
              </a:spcAft>
              <a:buNone/>
            </a:pPr>
            <a:endParaRPr lang="en-US" sz="2200" dirty="0"/>
          </a:p>
          <a:p>
            <a:pPr marL="0" indent="0" defTabSz="642915">
              <a:spcBef>
                <a:spcPts val="0"/>
              </a:spcBef>
              <a:spcAft>
                <a:spcPts val="0"/>
              </a:spcAft>
              <a:buNone/>
            </a:pPr>
            <a:endParaRPr lang="en-US" sz="2200" dirty="0"/>
          </a:p>
        </p:txBody>
      </p:sp>
      <p:pic>
        <p:nvPicPr>
          <p:cNvPr id="6" name="Picture 5">
            <a:extLst>
              <a:ext uri="{FF2B5EF4-FFF2-40B4-BE49-F238E27FC236}">
                <a16:creationId xmlns:a16="http://schemas.microsoft.com/office/drawing/2014/main" id="{6F13E967-7AF1-4345-AB06-69A5A78175E5}"/>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873206" y="2659794"/>
            <a:ext cx="1472440" cy="1412124"/>
          </a:xfrm>
          <a:prstGeom prst="rect">
            <a:avLst/>
          </a:prstGeom>
        </p:spPr>
      </p:pic>
      <p:pic>
        <p:nvPicPr>
          <p:cNvPr id="3" name="Picture 2">
            <a:extLst>
              <a:ext uri="{FF2B5EF4-FFF2-40B4-BE49-F238E27FC236}">
                <a16:creationId xmlns:a16="http://schemas.microsoft.com/office/drawing/2014/main" id="{B5A637F4-7D37-E342-B5F4-F6EB8437857D}"/>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47509" y="4642125"/>
            <a:ext cx="1598137" cy="1680006"/>
          </a:xfrm>
          <a:prstGeom prst="rect">
            <a:avLst/>
          </a:prstGeom>
        </p:spPr>
      </p:pic>
    </p:spTree>
    <p:extLst>
      <p:ext uri="{BB962C8B-B14F-4D97-AF65-F5344CB8AC3E}">
        <p14:creationId xmlns:p14="http://schemas.microsoft.com/office/powerpoint/2010/main" val="19766188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J-PAL and IPA Resources for Transparency</a:t>
            </a:r>
          </a:p>
        </p:txBody>
      </p:sp>
      <p:sp>
        <p:nvSpPr>
          <p:cNvPr id="3" name="Content Placeholder 2"/>
          <p:cNvSpPr>
            <a:spLocks noGrp="1"/>
          </p:cNvSpPr>
          <p:nvPr>
            <p:ph sz="half" idx="1"/>
          </p:nvPr>
        </p:nvSpPr>
        <p:spPr>
          <a:xfrm>
            <a:off x="610196" y="1600703"/>
            <a:ext cx="5414368" cy="5042886"/>
          </a:xfrm>
        </p:spPr>
        <p:txBody>
          <a:bodyPr>
            <a:noAutofit/>
          </a:bodyPr>
          <a:lstStyle/>
          <a:p>
            <a:r>
              <a:rPr lang="en-US" sz="2320" dirty="0"/>
              <a:t>J-PAL Website, </a:t>
            </a:r>
            <a:r>
              <a:rPr lang="en-US" sz="2320" dirty="0">
                <a:hlinkClick r:id="rId3"/>
              </a:rPr>
              <a:t>Information for Affiliates</a:t>
            </a:r>
            <a:br>
              <a:rPr lang="en-US" sz="2320" dirty="0"/>
            </a:br>
            <a:endParaRPr lang="en-US" sz="2320" dirty="0"/>
          </a:p>
          <a:p>
            <a:r>
              <a:rPr lang="en-US" sz="2320" dirty="0"/>
              <a:t>J-PAL Website, </a:t>
            </a:r>
            <a:r>
              <a:rPr lang="en-US" sz="2320" dirty="0">
                <a:hlinkClick r:id="rId4"/>
              </a:rPr>
              <a:t>Transparency &amp; Reproducibility</a:t>
            </a:r>
            <a:br>
              <a:rPr lang="en-US" sz="2320" dirty="0"/>
            </a:br>
            <a:endParaRPr lang="en-US" sz="2320" dirty="0"/>
          </a:p>
          <a:p>
            <a:r>
              <a:rPr lang="en-US" sz="2320" dirty="0"/>
              <a:t>J-PAL Salesforce Chatter Group, </a:t>
            </a:r>
            <a:r>
              <a:rPr lang="en-US" sz="2320" dirty="0">
                <a:hlinkClick r:id="rId5"/>
              </a:rPr>
              <a:t>Research Chatter</a:t>
            </a:r>
            <a:br>
              <a:rPr lang="en-US" sz="2320" dirty="0"/>
            </a:br>
            <a:endParaRPr lang="en-US" sz="2320" dirty="0"/>
          </a:p>
          <a:p>
            <a:r>
              <a:rPr lang="en-US" sz="2320" dirty="0"/>
              <a:t>Email us! </a:t>
            </a:r>
            <a:r>
              <a:rPr lang="en-US" sz="2320" dirty="0">
                <a:hlinkClick r:id="rId6"/>
              </a:rPr>
              <a:t>Data@povertyactionlab.org</a:t>
            </a:r>
            <a:r>
              <a:rPr lang="en-US" sz="2320" dirty="0"/>
              <a:t> </a:t>
            </a:r>
          </a:p>
          <a:p>
            <a:endParaRPr lang="en-US" sz="1969" dirty="0"/>
          </a:p>
          <a:p>
            <a:endParaRPr lang="en-US" sz="1969" dirty="0"/>
          </a:p>
        </p:txBody>
      </p:sp>
      <p:sp>
        <p:nvSpPr>
          <p:cNvPr id="4" name="Content Placeholder 3"/>
          <p:cNvSpPr>
            <a:spLocks noGrp="1"/>
          </p:cNvSpPr>
          <p:nvPr>
            <p:ph sz="half" idx="2"/>
          </p:nvPr>
        </p:nvSpPr>
        <p:spPr/>
        <p:txBody>
          <a:bodyPr>
            <a:normAutofit fontScale="92500" lnSpcReduction="10000"/>
          </a:bodyPr>
          <a:lstStyle/>
          <a:p>
            <a:r>
              <a:rPr lang="en-US" dirty="0">
                <a:hlinkClick r:id="rId7"/>
              </a:rPr>
              <a:t>J-PAL Research Resources </a:t>
            </a:r>
            <a:endParaRPr lang="en-US" dirty="0"/>
          </a:p>
          <a:p>
            <a:pPr lvl="1"/>
            <a:r>
              <a:rPr lang="en-US" dirty="0"/>
              <a:t>Trial Registration</a:t>
            </a:r>
          </a:p>
          <a:p>
            <a:pPr lvl="1"/>
            <a:r>
              <a:rPr lang="en-US" dirty="0"/>
              <a:t>Pre-Analysis Plans</a:t>
            </a:r>
          </a:p>
          <a:p>
            <a:pPr lvl="1"/>
            <a:r>
              <a:rPr lang="en-US" dirty="0"/>
              <a:t>Data De-identification</a:t>
            </a:r>
          </a:p>
          <a:p>
            <a:pPr lvl="1"/>
            <a:r>
              <a:rPr lang="en-US" dirty="0"/>
              <a:t>Data publication</a:t>
            </a:r>
          </a:p>
          <a:p>
            <a:pPr marL="0" indent="0">
              <a:buNone/>
            </a:pPr>
            <a:endParaRPr lang="en-US" dirty="0"/>
          </a:p>
          <a:p>
            <a:r>
              <a:rPr lang="en-US" dirty="0"/>
              <a:t>IPA Website, </a:t>
            </a:r>
            <a:r>
              <a:rPr lang="en-US" dirty="0">
                <a:hlinkClick r:id="rId8"/>
              </a:rPr>
              <a:t>Research Transparency</a:t>
            </a:r>
            <a:endParaRPr lang="en-US" dirty="0"/>
          </a:p>
          <a:p>
            <a:endParaRPr lang="en-US" dirty="0"/>
          </a:p>
          <a:p>
            <a:r>
              <a:rPr lang="en-US" dirty="0"/>
              <a:t>IPA Salesforce Chatter Group, </a:t>
            </a:r>
            <a:r>
              <a:rPr lang="en-US" dirty="0">
                <a:hlinkClick r:id="rId9"/>
              </a:rPr>
              <a:t>Research Transparency</a:t>
            </a:r>
            <a:endParaRPr lang="en-US" dirty="0"/>
          </a:p>
        </p:txBody>
      </p:sp>
    </p:spTree>
    <p:extLst>
      <p:ext uri="{BB962C8B-B14F-4D97-AF65-F5344CB8AC3E}">
        <p14:creationId xmlns:p14="http://schemas.microsoft.com/office/powerpoint/2010/main" val="16850034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 on Research Transparency</a:t>
            </a:r>
          </a:p>
        </p:txBody>
      </p:sp>
      <p:sp>
        <p:nvSpPr>
          <p:cNvPr id="3" name="Content Placeholder 2"/>
          <p:cNvSpPr>
            <a:spLocks noGrp="1"/>
          </p:cNvSpPr>
          <p:nvPr>
            <p:ph idx="1"/>
          </p:nvPr>
        </p:nvSpPr>
        <p:spPr/>
        <p:txBody>
          <a:bodyPr>
            <a:normAutofit fontScale="62500" lnSpcReduction="20000"/>
          </a:bodyPr>
          <a:lstStyle/>
          <a:p>
            <a:r>
              <a:rPr lang="en-US" dirty="0"/>
              <a:t>Anderson, et. al. 2007. “Normative Dissonance in Science: Results from a National Survey of U.S. Scientists”</a:t>
            </a:r>
          </a:p>
          <a:p>
            <a:r>
              <a:rPr lang="en-US" dirty="0"/>
              <a:t>Ben </a:t>
            </a:r>
            <a:r>
              <a:rPr lang="en-US" dirty="0" err="1"/>
              <a:t>Olken</a:t>
            </a:r>
            <a:r>
              <a:rPr lang="en-US" dirty="0"/>
              <a:t>, “The Promises and Perils of Pre-Analysis Plans”, </a:t>
            </a:r>
            <a:r>
              <a:rPr lang="en-US" dirty="0">
                <a:hlinkClick r:id="rId2"/>
              </a:rPr>
              <a:t>http://economics.mit.edu/files/10654</a:t>
            </a:r>
            <a:endParaRPr lang="en-US" dirty="0"/>
          </a:p>
          <a:p>
            <a:r>
              <a:rPr lang="en-US" dirty="0"/>
              <a:t>Berkeley Institute for Transparency in the Social Sciences (BITSS), </a:t>
            </a:r>
            <a:r>
              <a:rPr lang="en-US" dirty="0">
                <a:hlinkClick r:id="rId3"/>
              </a:rPr>
              <a:t>www.bitss.org</a:t>
            </a:r>
            <a:r>
              <a:rPr lang="en-US" dirty="0"/>
              <a:t> </a:t>
            </a:r>
          </a:p>
          <a:p>
            <a:r>
              <a:rPr lang="en-US" dirty="0"/>
              <a:t>BITSS, “The Problems of Publication Bias and P-Hacking, and the Potential Solution of Pre-registration”, </a:t>
            </a:r>
            <a:r>
              <a:rPr lang="en-US" dirty="0">
                <a:hlinkClick r:id="rId4"/>
              </a:rPr>
              <a:t>https://www.youtube.com/watch?v=y8Ti5uOfkUk</a:t>
            </a:r>
            <a:endParaRPr lang="en-US" dirty="0"/>
          </a:p>
          <a:p>
            <a:r>
              <a:rPr lang="en-US" dirty="0"/>
              <a:t>Christensen, Garret, Jeremy Freese, and Edward Miguel. </a:t>
            </a:r>
            <a:r>
              <a:rPr lang="en-US" i="1" dirty="0"/>
              <a:t>Transparent and reproducible social science research: How to do open science</a:t>
            </a:r>
            <a:r>
              <a:rPr lang="en-US" dirty="0"/>
              <a:t>. University of California Press, 2019.</a:t>
            </a:r>
          </a:p>
          <a:p>
            <a:r>
              <a:rPr lang="en-US" dirty="0" err="1"/>
              <a:t>Duflo</a:t>
            </a:r>
            <a:r>
              <a:rPr lang="en-US" dirty="0"/>
              <a:t>, Esther et al. ”In Praise of Moderation: Suggestions for the Scope and Use of Pre-Analysis Plans for </a:t>
            </a:r>
            <a:r>
              <a:rPr lang="en-US" dirty="0" err="1"/>
              <a:t>Rcts</a:t>
            </a:r>
            <a:r>
              <a:rPr lang="en-US" dirty="0"/>
              <a:t> in Economics” (April 2020). NBER Working Paper No. w26993, Available at SSRN: </a:t>
            </a:r>
            <a:r>
              <a:rPr lang="en-US" u="sng" dirty="0">
                <a:hlinkClick r:id="rId5"/>
              </a:rPr>
              <a:t>https://ssrn.com/abstract=3580551</a:t>
            </a:r>
            <a:endParaRPr lang="en-US" u="sng" dirty="0"/>
          </a:p>
          <a:p>
            <a:r>
              <a:rPr lang="en-US" dirty="0"/>
              <a:t>FiveThirtyEight, “Hack Your Way to Scientific Glory”, </a:t>
            </a:r>
            <a:r>
              <a:rPr lang="en-US" dirty="0">
                <a:hlinkClick r:id="rId6"/>
              </a:rPr>
              <a:t>http://projects.fivethirtyeight.com/p-hacking/</a:t>
            </a:r>
            <a:endParaRPr lang="en-US" dirty="0"/>
          </a:p>
          <a:p>
            <a:r>
              <a:rPr lang="en-US" dirty="0"/>
              <a:t>John Oliver, “Scientific Studies,” </a:t>
            </a:r>
            <a:r>
              <a:rPr lang="en-US" dirty="0">
                <a:hlinkClick r:id="rId7"/>
              </a:rPr>
              <a:t>https://youtu.be/0Rnq1NpHdmw</a:t>
            </a:r>
            <a:r>
              <a:rPr lang="en-US" dirty="0"/>
              <a:t> </a:t>
            </a:r>
          </a:p>
          <a:p>
            <a:r>
              <a:rPr lang="en-US" dirty="0"/>
              <a:t>Michael Clemens, 2015. “The Meaning of Failed Replications: A Review and Proposal,” </a:t>
            </a:r>
            <a:r>
              <a:rPr lang="en-US" dirty="0">
                <a:hlinkClick r:id="rId8"/>
              </a:rPr>
              <a:t>http://ftp.iza.org/dp9000.pdf</a:t>
            </a:r>
            <a:r>
              <a:rPr lang="en-US" dirty="0"/>
              <a:t> </a:t>
            </a:r>
          </a:p>
        </p:txBody>
      </p:sp>
    </p:spTree>
    <p:extLst>
      <p:ext uri="{BB962C8B-B14F-4D97-AF65-F5344CB8AC3E}">
        <p14:creationId xmlns:p14="http://schemas.microsoft.com/office/powerpoint/2010/main" val="9860639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p:txBody>
          <a:bodyPr/>
          <a:lstStyle/>
          <a:p>
            <a:r>
              <a:rPr lang="en-US" dirty="0"/>
              <a:t>I liberally re-used slides from a previous J-PAL-only presentation</a:t>
            </a:r>
          </a:p>
          <a:p>
            <a:r>
              <a:rPr lang="en-US" dirty="0"/>
              <a:t>Various J-PAL and IPA staff have contributed to this presentation over the years, including: Sarah </a:t>
            </a:r>
            <a:r>
              <a:rPr lang="en-US" dirty="0" err="1"/>
              <a:t>Kopper</a:t>
            </a:r>
            <a:r>
              <a:rPr lang="en-US" dirty="0"/>
              <a:t> (J-PAL), Anja </a:t>
            </a:r>
            <a:r>
              <a:rPr lang="en-US" dirty="0" err="1"/>
              <a:t>Sautmann</a:t>
            </a:r>
            <a:r>
              <a:rPr lang="en-US" dirty="0"/>
              <a:t> (J-PAL), James </a:t>
            </a:r>
            <a:r>
              <a:rPr lang="en-US" dirty="0" err="1"/>
              <a:t>Turrito</a:t>
            </a:r>
            <a:r>
              <a:rPr lang="en-US" dirty="0"/>
              <a:t> (J-PAL), Stephanie </a:t>
            </a:r>
            <a:r>
              <a:rPr lang="en-US" dirty="0" err="1"/>
              <a:t>Wykstra</a:t>
            </a:r>
            <a:r>
              <a:rPr lang="en-US" dirty="0"/>
              <a:t> (IPA), Laura Feeney (J-PAL), Marc Shotland (J-PAL), and Hasina </a:t>
            </a:r>
            <a:r>
              <a:rPr lang="en-US" dirty="0" err="1"/>
              <a:t>Badani</a:t>
            </a:r>
            <a:r>
              <a:rPr lang="en-US" dirty="0"/>
              <a:t> (IPA).</a:t>
            </a:r>
          </a:p>
        </p:txBody>
      </p:sp>
    </p:spTree>
    <p:extLst>
      <p:ext uri="{BB962C8B-B14F-4D97-AF65-F5344CB8AC3E}">
        <p14:creationId xmlns:p14="http://schemas.microsoft.com/office/powerpoint/2010/main" val="7693593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6575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Progress</a:t>
            </a:r>
          </a:p>
        </p:txBody>
      </p:sp>
      <p:sp>
        <p:nvSpPr>
          <p:cNvPr id="6" name="Content Placeholder 5"/>
          <p:cNvSpPr>
            <a:spLocks noGrp="1"/>
          </p:cNvSpPr>
          <p:nvPr>
            <p:ph idx="1"/>
          </p:nvPr>
        </p:nvSpPr>
        <p:spPr/>
        <p:txBody>
          <a:bodyPr/>
          <a:lstStyle/>
          <a:p>
            <a:r>
              <a:rPr lang="en-US" dirty="0"/>
              <a:t>Replication archives and Data (Code) Availability policies</a:t>
            </a:r>
          </a:p>
          <a:p>
            <a:r>
              <a:rPr lang="en-US" dirty="0"/>
              <a:t>Shared open source software</a:t>
            </a:r>
          </a:p>
        </p:txBody>
      </p:sp>
      <p:pic>
        <p:nvPicPr>
          <p:cNvPr id="9" name="Picture 8"/>
          <p:cNvPicPr>
            <a:picLocks noChangeAspect="1"/>
          </p:cNvPicPr>
          <p:nvPr/>
        </p:nvPicPr>
        <p:blipFill>
          <a:blip r:embed="rId3"/>
          <a:stretch>
            <a:fillRect/>
          </a:stretch>
        </p:blipFill>
        <p:spPr>
          <a:xfrm>
            <a:off x="4151790" y="3227337"/>
            <a:ext cx="3180811" cy="2699991"/>
          </a:xfrm>
          <a:prstGeom prst="rect">
            <a:avLst/>
          </a:prstGeom>
        </p:spPr>
      </p:pic>
      <p:pic>
        <p:nvPicPr>
          <p:cNvPr id="11" name="Picture 10"/>
          <p:cNvPicPr>
            <a:picLocks noChangeAspect="1"/>
          </p:cNvPicPr>
          <p:nvPr/>
        </p:nvPicPr>
        <p:blipFill>
          <a:blip r:embed="rId4"/>
          <a:stretch>
            <a:fillRect/>
          </a:stretch>
        </p:blipFill>
        <p:spPr>
          <a:xfrm>
            <a:off x="1892179" y="3731283"/>
            <a:ext cx="1419225" cy="1104900"/>
          </a:xfrm>
          <a:prstGeom prst="rect">
            <a:avLst/>
          </a:prstGeom>
        </p:spPr>
      </p:pic>
    </p:spTree>
    <p:extLst>
      <p:ext uri="{BB962C8B-B14F-4D97-AF65-F5344CB8AC3E}">
        <p14:creationId xmlns:p14="http://schemas.microsoft.com/office/powerpoint/2010/main" val="5140463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79764" y="1582824"/>
            <a:ext cx="9282793" cy="3662541"/>
          </a:xfrm>
          <a:prstGeom prst="rect">
            <a:avLst/>
          </a:prstGeom>
          <a:noFill/>
        </p:spPr>
        <p:txBody>
          <a:bodyPr wrap="square" rtlCol="0">
            <a:spAutoFit/>
          </a:bodyPr>
          <a:lstStyle/>
          <a:p>
            <a:pPr algn="ctr"/>
            <a:r>
              <a:rPr lang="en-US" sz="8800" dirty="0">
                <a:solidFill>
                  <a:schemeClr val="bg1"/>
                </a:solidFill>
              </a:rPr>
              <a:t>Some practical tips</a:t>
            </a:r>
          </a:p>
          <a:p>
            <a:pPr algn="ctr"/>
            <a:r>
              <a:rPr lang="en-US" sz="7200" dirty="0">
                <a:solidFill>
                  <a:schemeClr val="bg1"/>
                </a:solidFill>
              </a:rPr>
              <a:t>(based on 1000 articles)</a:t>
            </a:r>
          </a:p>
          <a:p>
            <a:pPr algn="ctr"/>
            <a:r>
              <a:rPr lang="en-US" sz="7200" dirty="0">
                <a:solidFill>
                  <a:schemeClr val="bg1"/>
                </a:solidFill>
              </a:rPr>
              <a:t>(if we have time)</a:t>
            </a:r>
            <a:endParaRPr lang="en-US" sz="1400" dirty="0">
              <a:solidFill>
                <a:schemeClr val="bg1"/>
              </a:solidFill>
            </a:endParaRPr>
          </a:p>
        </p:txBody>
      </p:sp>
    </p:spTree>
    <p:extLst>
      <p:ext uri="{BB962C8B-B14F-4D97-AF65-F5344CB8AC3E}">
        <p14:creationId xmlns:p14="http://schemas.microsoft.com/office/powerpoint/2010/main" val="31477807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C476-F803-ABF5-E707-A206A4668333}"/>
              </a:ext>
            </a:extLst>
          </p:cNvPr>
          <p:cNvSpPr>
            <a:spLocks noGrp="1"/>
          </p:cNvSpPr>
          <p:nvPr>
            <p:ph type="title"/>
          </p:nvPr>
        </p:nvSpPr>
        <p:spPr/>
        <p:txBody>
          <a:bodyPr/>
          <a:lstStyle/>
          <a:p>
            <a:r>
              <a:rPr lang="en-US" dirty="0"/>
              <a:t>1. Computational empathy</a:t>
            </a:r>
          </a:p>
        </p:txBody>
      </p:sp>
      <p:sp>
        <p:nvSpPr>
          <p:cNvPr id="4" name="Content Placeholder 3">
            <a:extLst>
              <a:ext uri="{FF2B5EF4-FFF2-40B4-BE49-F238E27FC236}">
                <a16:creationId xmlns:a16="http://schemas.microsoft.com/office/drawing/2014/main" id="{719C5437-24A9-EA81-56E7-C9DA2084C8C5}"/>
              </a:ext>
            </a:extLst>
          </p:cNvPr>
          <p:cNvSpPr>
            <a:spLocks noGrp="1"/>
          </p:cNvSpPr>
          <p:nvPr>
            <p:ph sz="half" idx="1"/>
          </p:nvPr>
        </p:nvSpPr>
        <p:spPr/>
        <p:txBody>
          <a:bodyPr/>
          <a:lstStyle/>
          <a:p>
            <a:r>
              <a:rPr lang="en-US" i="1" u="sng" dirty="0"/>
              <a:t>Focal reader:</a:t>
            </a:r>
            <a:r>
              <a:rPr lang="en-US" dirty="0"/>
              <a:t> your next RA in 4 years</a:t>
            </a:r>
          </a:p>
          <a:p>
            <a:r>
              <a:rPr lang="en-US" i="1" u="sng" dirty="0"/>
              <a:t>Interaction</a:t>
            </a:r>
            <a:r>
              <a:rPr lang="en-US" dirty="0"/>
              <a:t>: you hand them your README, but don’t have time to go through all the details…</a:t>
            </a:r>
          </a:p>
          <a:p>
            <a:r>
              <a:rPr lang="en-US" i="1" u="sng" dirty="0"/>
              <a:t>Budget constraint</a:t>
            </a:r>
            <a:r>
              <a:rPr lang="en-US" dirty="0"/>
              <a:t>: It shouldn’t take too many RA hours</a:t>
            </a:r>
          </a:p>
          <a:p>
            <a:r>
              <a:rPr lang="en-US" i="1" u="sng" dirty="0"/>
              <a:t>Time constraint</a:t>
            </a:r>
            <a:r>
              <a:rPr lang="en-US" dirty="0"/>
              <a:t>: It shouldn’t take more than 1 week to “get it”</a:t>
            </a:r>
          </a:p>
        </p:txBody>
      </p:sp>
      <p:pic>
        <p:nvPicPr>
          <p:cNvPr id="7" name="Content Placeholder 6">
            <a:extLst>
              <a:ext uri="{FF2B5EF4-FFF2-40B4-BE49-F238E27FC236}">
                <a16:creationId xmlns:a16="http://schemas.microsoft.com/office/drawing/2014/main" id="{131D6282-1171-41A4-339F-1681D2F7CC4D}"/>
              </a:ext>
            </a:extLst>
          </p:cNvPr>
          <p:cNvPicPr>
            <a:picLocks noGrp="1" noChangeAspect="1"/>
          </p:cNvPicPr>
          <p:nvPr>
            <p:ph sz="half" idx="2"/>
          </p:nvPr>
        </p:nvPicPr>
        <p:blipFill>
          <a:blip r:embed="rId2"/>
          <a:stretch>
            <a:fillRect/>
          </a:stretch>
        </p:blipFill>
        <p:spPr>
          <a:xfrm>
            <a:off x="6248056" y="1825625"/>
            <a:ext cx="5029888" cy="4351338"/>
          </a:xfrm>
        </p:spPr>
      </p:pic>
    </p:spTree>
    <p:extLst>
      <p:ext uri="{BB962C8B-B14F-4D97-AF65-F5344CB8AC3E}">
        <p14:creationId xmlns:p14="http://schemas.microsoft.com/office/powerpoint/2010/main" val="39545545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1: Computational Empathy </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lstStyle/>
          <a:p>
            <a:pPr marL="0" indent="0" algn="ctr">
              <a:buNone/>
            </a:pPr>
            <a:r>
              <a:rPr lang="en-US" dirty="0"/>
              <a:t>Use the Social Science Data Editors’ </a:t>
            </a:r>
            <a:r>
              <a:rPr lang="en-US" sz="4800" b="1" dirty="0"/>
              <a:t>template README </a:t>
            </a:r>
            <a:r>
              <a:rPr lang="en-US" sz="3200" dirty="0">
                <a:hlinkClick r:id="rId2"/>
              </a:rPr>
              <a:t>https://doi.org/10.5281/zenodo.4319999</a:t>
            </a:r>
            <a:r>
              <a:rPr lang="en-US" sz="3200" dirty="0"/>
              <a:t> </a:t>
            </a:r>
            <a:endParaRPr lang="en-US" dirty="0"/>
          </a:p>
        </p:txBody>
      </p:sp>
    </p:spTree>
    <p:extLst>
      <p:ext uri="{BB962C8B-B14F-4D97-AF65-F5344CB8AC3E}">
        <p14:creationId xmlns:p14="http://schemas.microsoft.com/office/powerpoint/2010/main" val="36926522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endParaRPr lang="en-US"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9074599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0DCC6-2CE6-93E2-F385-D4EF0C32E1B7}"/>
              </a:ext>
            </a:extLst>
          </p:cNvPr>
          <p:cNvSpPr>
            <a:spLocks noGrp="1"/>
          </p:cNvSpPr>
          <p:nvPr>
            <p:ph type="title"/>
          </p:nvPr>
        </p:nvSpPr>
        <p:spPr/>
        <p:txBody>
          <a:bodyPr/>
          <a:lstStyle/>
          <a:p>
            <a:r>
              <a:rPr lang="en-US" dirty="0"/>
              <a:t>2. Keeping track of data: Data provenance</a:t>
            </a:r>
          </a:p>
        </p:txBody>
      </p:sp>
      <p:sp>
        <p:nvSpPr>
          <p:cNvPr id="4" name="Content Placeholder 3">
            <a:extLst>
              <a:ext uri="{FF2B5EF4-FFF2-40B4-BE49-F238E27FC236}">
                <a16:creationId xmlns:a16="http://schemas.microsoft.com/office/drawing/2014/main" id="{226484A3-3D49-8167-F419-8F2D183D8648}"/>
              </a:ext>
            </a:extLst>
          </p:cNvPr>
          <p:cNvSpPr>
            <a:spLocks noGrp="1"/>
          </p:cNvSpPr>
          <p:nvPr>
            <p:ph sz="half" idx="1"/>
          </p:nvPr>
        </p:nvSpPr>
        <p:spPr/>
        <p:txBody>
          <a:bodyPr>
            <a:normAutofit lnSpcReduction="10000"/>
          </a:bodyPr>
          <a:lstStyle/>
          <a:p>
            <a:r>
              <a:rPr lang="en-US" dirty="0"/>
              <a:t>Keep all information as you collect data</a:t>
            </a:r>
          </a:p>
          <a:p>
            <a:pPr lvl="1"/>
            <a:r>
              <a:rPr lang="en-US" dirty="0"/>
              <a:t>See TIER Protocol for good and simple guidance</a:t>
            </a:r>
          </a:p>
          <a:p>
            <a:r>
              <a:rPr lang="en-US" dirty="0"/>
              <a:t>If you must use a point-and-click tool, keep detailed instructions</a:t>
            </a:r>
          </a:p>
          <a:p>
            <a:pPr lvl="1"/>
            <a:r>
              <a:rPr lang="en-US" dirty="0"/>
              <a:t>Also: obsolescence</a:t>
            </a:r>
          </a:p>
          <a:p>
            <a:r>
              <a:rPr lang="en-US" dirty="0"/>
              <a:t>Try to use API, bulk download, or packages that allow for extraction</a:t>
            </a:r>
          </a:p>
          <a:p>
            <a:pPr lvl="1"/>
            <a:r>
              <a:rPr lang="en-US" dirty="0"/>
              <a:t>Also: obsolescence of API</a:t>
            </a:r>
          </a:p>
        </p:txBody>
      </p:sp>
      <p:pic>
        <p:nvPicPr>
          <p:cNvPr id="7" name="Content Placeholder 6">
            <a:extLst>
              <a:ext uri="{FF2B5EF4-FFF2-40B4-BE49-F238E27FC236}">
                <a16:creationId xmlns:a16="http://schemas.microsoft.com/office/drawing/2014/main" id="{B27CF8DF-4A2B-E3DC-69E5-359E56DD5F95}"/>
              </a:ext>
            </a:extLst>
          </p:cNvPr>
          <p:cNvPicPr>
            <a:picLocks noGrp="1" noChangeAspect="1"/>
          </p:cNvPicPr>
          <p:nvPr>
            <p:ph sz="half" idx="2"/>
          </p:nvPr>
        </p:nvPicPr>
        <p:blipFill>
          <a:blip r:embed="rId2"/>
          <a:stretch>
            <a:fillRect/>
          </a:stretch>
        </p:blipFill>
        <p:spPr>
          <a:xfrm>
            <a:off x="6172200" y="1999901"/>
            <a:ext cx="5181600" cy="4002786"/>
          </a:xfrm>
        </p:spPr>
      </p:pic>
    </p:spTree>
    <p:extLst>
      <p:ext uri="{BB962C8B-B14F-4D97-AF65-F5344CB8AC3E}">
        <p14:creationId xmlns:p14="http://schemas.microsoft.com/office/powerpoint/2010/main" val="13924540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1222-EA28-7291-8C28-4D7ECC4343A1}"/>
              </a:ext>
            </a:extLst>
          </p:cNvPr>
          <p:cNvSpPr>
            <a:spLocks noGrp="1"/>
          </p:cNvSpPr>
          <p:nvPr>
            <p:ph type="title"/>
          </p:nvPr>
        </p:nvSpPr>
        <p:spPr/>
        <p:txBody>
          <a:bodyPr/>
          <a:lstStyle/>
          <a:p>
            <a:r>
              <a:rPr lang="en-US" dirty="0"/>
              <a:t>API? But the interface is so cool!</a:t>
            </a:r>
          </a:p>
        </p:txBody>
      </p:sp>
      <p:sp>
        <p:nvSpPr>
          <p:cNvPr id="3" name="Content Placeholder 2">
            <a:extLst>
              <a:ext uri="{FF2B5EF4-FFF2-40B4-BE49-F238E27FC236}">
                <a16:creationId xmlns:a16="http://schemas.microsoft.com/office/drawing/2014/main" id="{8EFCDB64-D783-B5CE-7F57-0B9F3B473B7A}"/>
              </a:ext>
            </a:extLst>
          </p:cNvPr>
          <p:cNvSpPr>
            <a:spLocks noGrp="1"/>
          </p:cNvSpPr>
          <p:nvPr>
            <p:ph sz="half" idx="1"/>
          </p:nvPr>
        </p:nvSpPr>
        <p:spPr/>
        <p:txBody>
          <a:bodyPr/>
          <a:lstStyle/>
          <a:p>
            <a:r>
              <a:rPr lang="en-US" dirty="0"/>
              <a:t>World Development Indicators</a:t>
            </a:r>
          </a:p>
        </p:txBody>
      </p:sp>
      <p:pic>
        <p:nvPicPr>
          <p:cNvPr id="6" name="Content Placeholder 5">
            <a:extLst>
              <a:ext uri="{FF2B5EF4-FFF2-40B4-BE49-F238E27FC236}">
                <a16:creationId xmlns:a16="http://schemas.microsoft.com/office/drawing/2014/main" id="{5B766017-D873-A6F3-7910-2AEE62655EF4}"/>
              </a:ext>
            </a:extLst>
          </p:cNvPr>
          <p:cNvPicPr>
            <a:picLocks noGrp="1" noChangeAspect="1"/>
          </p:cNvPicPr>
          <p:nvPr>
            <p:ph sz="half" idx="2"/>
          </p:nvPr>
        </p:nvPicPr>
        <p:blipFill>
          <a:blip r:embed="rId2"/>
          <a:stretch>
            <a:fillRect/>
          </a:stretch>
        </p:blipFill>
        <p:spPr>
          <a:xfrm>
            <a:off x="1638355" y="2551222"/>
            <a:ext cx="9246318" cy="3625741"/>
          </a:xfrm>
        </p:spPr>
      </p:pic>
    </p:spTree>
    <p:extLst>
      <p:ext uri="{BB962C8B-B14F-4D97-AF65-F5344CB8AC3E}">
        <p14:creationId xmlns:p14="http://schemas.microsoft.com/office/powerpoint/2010/main" val="39493843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1222-EA28-7291-8C28-4D7ECC4343A1}"/>
              </a:ext>
            </a:extLst>
          </p:cNvPr>
          <p:cNvSpPr>
            <a:spLocks noGrp="1"/>
          </p:cNvSpPr>
          <p:nvPr>
            <p:ph type="title"/>
          </p:nvPr>
        </p:nvSpPr>
        <p:spPr/>
        <p:txBody>
          <a:bodyPr/>
          <a:lstStyle/>
          <a:p>
            <a:r>
              <a:rPr lang="en-US" dirty="0"/>
              <a:t>API? But the interface is so cool!</a:t>
            </a:r>
          </a:p>
        </p:txBody>
      </p:sp>
      <p:sp>
        <p:nvSpPr>
          <p:cNvPr id="3" name="Content Placeholder 2">
            <a:extLst>
              <a:ext uri="{FF2B5EF4-FFF2-40B4-BE49-F238E27FC236}">
                <a16:creationId xmlns:a16="http://schemas.microsoft.com/office/drawing/2014/main" id="{8EFCDB64-D783-B5CE-7F57-0B9F3B473B7A}"/>
              </a:ext>
            </a:extLst>
          </p:cNvPr>
          <p:cNvSpPr>
            <a:spLocks noGrp="1"/>
          </p:cNvSpPr>
          <p:nvPr>
            <p:ph sz="half" idx="1"/>
          </p:nvPr>
        </p:nvSpPr>
        <p:spPr/>
        <p:txBody>
          <a:bodyPr/>
          <a:lstStyle/>
          <a:p>
            <a:r>
              <a:rPr lang="en-US" dirty="0"/>
              <a:t>IPUMS</a:t>
            </a:r>
          </a:p>
        </p:txBody>
      </p:sp>
      <p:pic>
        <p:nvPicPr>
          <p:cNvPr id="8" name="Content Placeholder 7">
            <a:extLst>
              <a:ext uri="{FF2B5EF4-FFF2-40B4-BE49-F238E27FC236}">
                <a16:creationId xmlns:a16="http://schemas.microsoft.com/office/drawing/2014/main" id="{9BCE68ED-FADB-B761-15F7-026C0E518D78}"/>
              </a:ext>
            </a:extLst>
          </p:cNvPr>
          <p:cNvPicPr>
            <a:picLocks noGrp="1" noChangeAspect="1"/>
          </p:cNvPicPr>
          <p:nvPr>
            <p:ph sz="half" idx="2"/>
          </p:nvPr>
        </p:nvPicPr>
        <p:blipFill>
          <a:blip r:embed="rId2"/>
          <a:stretch>
            <a:fillRect/>
          </a:stretch>
        </p:blipFill>
        <p:spPr>
          <a:xfrm>
            <a:off x="1674743" y="2749382"/>
            <a:ext cx="8690113" cy="2610685"/>
          </a:xfrm>
        </p:spPr>
      </p:pic>
    </p:spTree>
    <p:extLst>
      <p:ext uri="{BB962C8B-B14F-4D97-AF65-F5344CB8AC3E}">
        <p14:creationId xmlns:p14="http://schemas.microsoft.com/office/powerpoint/2010/main" val="20269083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World Development Indicators</a:t>
            </a:r>
          </a:p>
        </p:txBody>
      </p:sp>
      <p:pic>
        <p:nvPicPr>
          <p:cNvPr id="6" name="Content Placeholder 5">
            <a:extLst>
              <a:ext uri="{FF2B5EF4-FFF2-40B4-BE49-F238E27FC236}">
                <a16:creationId xmlns:a16="http://schemas.microsoft.com/office/drawing/2014/main" id="{C03FB7C9-8C3A-989F-F0E9-CFB126D8C773}"/>
              </a:ext>
            </a:extLst>
          </p:cNvPr>
          <p:cNvPicPr>
            <a:picLocks noGrp="1" noChangeAspect="1"/>
          </p:cNvPicPr>
          <p:nvPr>
            <p:ph sz="half" idx="2"/>
          </p:nvPr>
        </p:nvPicPr>
        <p:blipFill>
          <a:blip r:embed="rId2"/>
          <a:stretch>
            <a:fillRect/>
          </a:stretch>
        </p:blipFill>
        <p:spPr>
          <a:xfrm>
            <a:off x="1551708" y="2175009"/>
            <a:ext cx="8968409" cy="4451630"/>
          </a:xfrm>
        </p:spPr>
      </p:pic>
    </p:spTree>
    <p:extLst>
      <p:ext uri="{BB962C8B-B14F-4D97-AF65-F5344CB8AC3E}">
        <p14:creationId xmlns:p14="http://schemas.microsoft.com/office/powerpoint/2010/main" val="8035851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World Development Indicators</a:t>
            </a:r>
          </a:p>
        </p:txBody>
      </p:sp>
      <p:sp>
        <p:nvSpPr>
          <p:cNvPr id="7" name="Rectangle 1">
            <a:extLst>
              <a:ext uri="{FF2B5EF4-FFF2-40B4-BE49-F238E27FC236}">
                <a16:creationId xmlns:a16="http://schemas.microsoft.com/office/drawing/2014/main" id="{9FEFB763-7CE3-1A8D-D2E3-ABC66120EF46}"/>
              </a:ext>
            </a:extLst>
          </p:cNvPr>
          <p:cNvSpPr>
            <a:spLocks noGrp="1" noChangeArrowheads="1"/>
          </p:cNvSpPr>
          <p:nvPr>
            <p:ph sz="half" idx="2"/>
          </p:nvPr>
        </p:nvSpPr>
        <p:spPr bwMode="auto">
          <a:xfrm>
            <a:off x="876543" y="2800965"/>
            <a:ext cx="10286514" cy="1200329"/>
          </a:xfrm>
          <a:prstGeom prst="rect">
            <a:avLst/>
          </a:prstGeom>
          <a:solidFill>
            <a:schemeClr val="tx1">
              <a:lumMod val="50000"/>
              <a:lumOff val="5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Unicode MS"/>
              </a:rPr>
              <a:t>. </a:t>
            </a:r>
            <a:r>
              <a:rPr kumimoji="0" lang="en-US" altLang="en-US" sz="2400" b="0" i="0" u="none" strike="noStrike" cap="none" normalizeH="0" baseline="0" dirty="0" err="1">
                <a:ln>
                  <a:noFill/>
                </a:ln>
                <a:solidFill>
                  <a:schemeClr val="bg1"/>
                </a:solidFill>
                <a:effectLst/>
                <a:latin typeface="Arial Unicode MS"/>
              </a:rPr>
              <a:t>ssc</a:t>
            </a:r>
            <a:r>
              <a:rPr kumimoji="0" lang="en-US" altLang="en-US" sz="2400" b="0" i="0" u="none" strike="noStrike" cap="none" normalizeH="0" baseline="0" dirty="0">
                <a:ln>
                  <a:noFill/>
                </a:ln>
                <a:solidFill>
                  <a:schemeClr val="bg1"/>
                </a:solidFill>
                <a:effectLst/>
                <a:latin typeface="Arial Unicode MS"/>
              </a:rPr>
              <a:t> install </a:t>
            </a:r>
            <a:r>
              <a:rPr kumimoji="0" lang="en-US" altLang="en-US" sz="2400" b="0" i="0" u="none" strike="noStrike" cap="none" normalizeH="0" baseline="0" dirty="0" err="1">
                <a:ln>
                  <a:noFill/>
                </a:ln>
                <a:solidFill>
                  <a:schemeClr val="bg1"/>
                </a:solidFill>
                <a:effectLst/>
                <a:latin typeface="Arial Unicode MS"/>
              </a:rPr>
              <a:t>wbopendata</a:t>
            </a:r>
            <a:endParaRPr kumimoji="0" lang="en-US" altLang="en-US" sz="2400" b="0" i="0" u="none" strike="noStrike" cap="none" normalizeH="0" baseline="0" dirty="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Unicode MS"/>
              </a:rPr>
              <a:t>. </a:t>
            </a:r>
            <a:r>
              <a:rPr kumimoji="0" lang="en-US" altLang="en-US" sz="2400" b="0" i="0" u="none" strike="noStrike" cap="none" normalizeH="0" baseline="0" dirty="0" err="1">
                <a:ln>
                  <a:noFill/>
                </a:ln>
                <a:solidFill>
                  <a:schemeClr val="bg1"/>
                </a:solidFill>
                <a:effectLst/>
                <a:latin typeface="Arial Unicode MS"/>
              </a:rPr>
              <a:t>wbopendata</a:t>
            </a:r>
            <a:r>
              <a:rPr kumimoji="0" lang="en-US" altLang="en-US" sz="2400" b="0" i="0" u="none" strike="noStrike" cap="none" normalizeH="0" baseline="0" dirty="0">
                <a:ln>
                  <a:noFill/>
                </a:ln>
                <a:solidFill>
                  <a:schemeClr val="bg1"/>
                </a:solidFill>
                <a:effectLst/>
                <a:latin typeface="Arial Unicode MS"/>
              </a:rPr>
              <a:t>, country(</a:t>
            </a:r>
            <a:r>
              <a:rPr kumimoji="0" lang="en-US" altLang="en-US" sz="2400" b="0" i="0" u="none" strike="noStrike" cap="none" normalizeH="0" baseline="0" dirty="0" err="1">
                <a:ln>
                  <a:noFill/>
                </a:ln>
                <a:solidFill>
                  <a:schemeClr val="bg1"/>
                </a:solidFill>
                <a:effectLst/>
                <a:latin typeface="Arial Unicode MS"/>
              </a:rPr>
              <a:t>ago;bdi;chi;dnk;esp</a:t>
            </a:r>
            <a:r>
              <a:rPr kumimoji="0" lang="en-US" altLang="en-US" sz="2400" b="0" i="0" u="none" strike="noStrike" cap="none" normalizeH="0" baseline="0" dirty="0">
                <a:ln>
                  <a:noFill/>
                </a:ln>
                <a:solidFill>
                  <a:schemeClr val="bg1"/>
                </a:solidFill>
                <a:effectLst/>
                <a:latin typeface="Arial Unicode MS"/>
              </a:rPr>
              <a:t>) indicator(sp.pop.0610.fe.un) /// </a:t>
            </a:r>
            <a:br>
              <a:rPr kumimoji="0" lang="en-US" altLang="en-US" sz="2400" b="0" i="0" u="none" strike="noStrike" cap="none" normalizeH="0" baseline="0" dirty="0">
                <a:ln>
                  <a:noFill/>
                </a:ln>
                <a:solidFill>
                  <a:schemeClr val="bg1"/>
                </a:solidFill>
                <a:effectLst/>
                <a:latin typeface="Arial Unicode MS"/>
              </a:rPr>
            </a:br>
            <a:r>
              <a:rPr kumimoji="0" lang="en-US" altLang="en-US" sz="2400" b="0" i="0" u="none" strike="noStrike" cap="none" normalizeH="0" baseline="0" dirty="0">
                <a:ln>
                  <a:noFill/>
                </a:ln>
                <a:solidFill>
                  <a:schemeClr val="bg1"/>
                </a:solidFill>
                <a:effectLst/>
                <a:latin typeface="Arial Unicode MS"/>
              </a:rPr>
              <a:t>&gt; year(2000:2010) clear long </a:t>
            </a:r>
            <a:endParaRPr kumimoji="0" lang="en-US" altLang="en-US" sz="4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596265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IPUMS (beta)</a:t>
            </a:r>
          </a:p>
        </p:txBody>
      </p:sp>
      <p:pic>
        <p:nvPicPr>
          <p:cNvPr id="8" name="Content Placeholder 7">
            <a:extLst>
              <a:ext uri="{FF2B5EF4-FFF2-40B4-BE49-F238E27FC236}">
                <a16:creationId xmlns:a16="http://schemas.microsoft.com/office/drawing/2014/main" id="{D79DFB73-3A71-170A-68A3-82E6005E8727}"/>
              </a:ext>
            </a:extLst>
          </p:cNvPr>
          <p:cNvPicPr>
            <a:picLocks noGrp="1" noChangeAspect="1"/>
          </p:cNvPicPr>
          <p:nvPr>
            <p:ph sz="half" idx="2"/>
          </p:nvPr>
        </p:nvPicPr>
        <p:blipFill>
          <a:blip r:embed="rId2"/>
          <a:stretch>
            <a:fillRect/>
          </a:stretch>
        </p:blipFill>
        <p:spPr>
          <a:xfrm>
            <a:off x="1733384" y="2544612"/>
            <a:ext cx="9262607" cy="5151063"/>
          </a:xfrm>
        </p:spPr>
      </p:pic>
    </p:spTree>
    <p:extLst>
      <p:ext uri="{BB962C8B-B14F-4D97-AF65-F5344CB8AC3E}">
        <p14:creationId xmlns:p14="http://schemas.microsoft.com/office/powerpoint/2010/main" val="1080672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pPr lvl="0"/>
            <a:r>
              <a:rPr lang="en-US" dirty="0">
                <a:solidFill>
                  <a:prstClr val="black"/>
                </a:solidFill>
              </a:rPr>
              <a:t>Replication archives and Data (Code) Availability policies</a:t>
            </a:r>
          </a:p>
          <a:p>
            <a:pPr lvl="0"/>
            <a:r>
              <a:rPr lang="en-US" dirty="0">
                <a:solidFill>
                  <a:prstClr val="black"/>
                </a:solidFill>
              </a:rPr>
              <a:t>Shared open source software</a:t>
            </a:r>
          </a:p>
          <a:p>
            <a:r>
              <a:rPr lang="en-US" dirty="0"/>
              <a:t>Better public-use and shared data</a:t>
            </a:r>
          </a:p>
        </p:txBody>
      </p:sp>
      <p:pic>
        <p:nvPicPr>
          <p:cNvPr id="4" name="Picture 3"/>
          <p:cNvPicPr>
            <a:picLocks noChangeAspect="1"/>
          </p:cNvPicPr>
          <p:nvPr/>
        </p:nvPicPr>
        <p:blipFill>
          <a:blip r:embed="rId3"/>
          <a:stretch>
            <a:fillRect/>
          </a:stretch>
        </p:blipFill>
        <p:spPr>
          <a:xfrm>
            <a:off x="1213778" y="3542371"/>
            <a:ext cx="2162175" cy="2524125"/>
          </a:xfrm>
          <a:prstGeom prst="rect">
            <a:avLst/>
          </a:prstGeom>
        </p:spPr>
      </p:pic>
      <p:pic>
        <p:nvPicPr>
          <p:cNvPr id="6" name="Picture 5"/>
          <p:cNvPicPr>
            <a:picLocks noChangeAspect="1"/>
          </p:cNvPicPr>
          <p:nvPr/>
        </p:nvPicPr>
        <p:blipFill>
          <a:blip r:embed="rId4"/>
          <a:stretch>
            <a:fillRect/>
          </a:stretch>
        </p:blipFill>
        <p:spPr>
          <a:xfrm>
            <a:off x="4741545" y="3916362"/>
            <a:ext cx="1704975" cy="666750"/>
          </a:xfrm>
          <a:prstGeom prst="rect">
            <a:avLst/>
          </a:prstGeom>
        </p:spPr>
      </p:pic>
      <p:pic>
        <p:nvPicPr>
          <p:cNvPr id="7" name="Picture 6"/>
          <p:cNvPicPr>
            <a:picLocks noChangeAspect="1"/>
          </p:cNvPicPr>
          <p:nvPr/>
        </p:nvPicPr>
        <p:blipFill>
          <a:blip r:embed="rId5"/>
          <a:stretch>
            <a:fillRect/>
          </a:stretch>
        </p:blipFill>
        <p:spPr>
          <a:xfrm>
            <a:off x="5594032" y="4752420"/>
            <a:ext cx="3228975" cy="981075"/>
          </a:xfrm>
          <a:prstGeom prst="rect">
            <a:avLst/>
          </a:prstGeom>
        </p:spPr>
      </p:pic>
      <p:pic>
        <p:nvPicPr>
          <p:cNvPr id="10" name="Picture 9"/>
          <p:cNvPicPr>
            <a:picLocks noChangeAspect="1"/>
          </p:cNvPicPr>
          <p:nvPr/>
        </p:nvPicPr>
        <p:blipFill>
          <a:blip r:embed="rId6"/>
          <a:stretch>
            <a:fillRect/>
          </a:stretch>
        </p:blipFill>
        <p:spPr>
          <a:xfrm>
            <a:off x="6566462" y="3113327"/>
            <a:ext cx="2743200" cy="1047750"/>
          </a:xfrm>
          <a:prstGeom prst="rect">
            <a:avLst/>
          </a:prstGeom>
        </p:spPr>
      </p:pic>
      <p:pic>
        <p:nvPicPr>
          <p:cNvPr id="11" name="Picture 10"/>
          <p:cNvPicPr>
            <a:picLocks noChangeAspect="1"/>
          </p:cNvPicPr>
          <p:nvPr/>
        </p:nvPicPr>
        <p:blipFill>
          <a:blip r:embed="rId7"/>
          <a:stretch>
            <a:fillRect/>
          </a:stretch>
        </p:blipFill>
        <p:spPr>
          <a:xfrm>
            <a:off x="8823007" y="4402932"/>
            <a:ext cx="2705100" cy="1371600"/>
          </a:xfrm>
          <a:prstGeom prst="rect">
            <a:avLst/>
          </a:prstGeom>
        </p:spPr>
      </p:pic>
      <p:pic>
        <p:nvPicPr>
          <p:cNvPr id="12" name="Picture 11"/>
          <p:cNvPicPr>
            <a:picLocks noChangeAspect="1"/>
          </p:cNvPicPr>
          <p:nvPr/>
        </p:nvPicPr>
        <p:blipFill>
          <a:blip r:embed="rId8"/>
          <a:stretch>
            <a:fillRect/>
          </a:stretch>
        </p:blipFill>
        <p:spPr>
          <a:xfrm>
            <a:off x="9072370" y="3503852"/>
            <a:ext cx="1695450" cy="657225"/>
          </a:xfrm>
          <a:prstGeom prst="rect">
            <a:avLst/>
          </a:prstGeom>
        </p:spPr>
      </p:pic>
    </p:spTree>
    <p:extLst>
      <p:ext uri="{BB962C8B-B14F-4D97-AF65-F5344CB8AC3E}">
        <p14:creationId xmlns:p14="http://schemas.microsoft.com/office/powerpoint/2010/main" val="28552031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A95A0D-BF28-7160-F349-7F99703DEB5A}"/>
              </a:ext>
            </a:extLst>
          </p:cNvPr>
          <p:cNvSpPr>
            <a:spLocks noGrp="1"/>
          </p:cNvSpPr>
          <p:nvPr>
            <p:ph type="title"/>
          </p:nvPr>
        </p:nvSpPr>
        <p:spPr/>
        <p:txBody>
          <a:bodyPr/>
          <a:lstStyle/>
          <a:p>
            <a:r>
              <a:rPr lang="en-US" dirty="0"/>
              <a:t>2. Keeping track of data:</a:t>
            </a:r>
          </a:p>
        </p:txBody>
      </p:sp>
      <p:sp>
        <p:nvSpPr>
          <p:cNvPr id="2" name="Content Placeholder 1">
            <a:extLst>
              <a:ext uri="{FF2B5EF4-FFF2-40B4-BE49-F238E27FC236}">
                <a16:creationId xmlns:a16="http://schemas.microsoft.com/office/drawing/2014/main" id="{1685D577-2E79-8276-E4D8-03388B0012A3}"/>
              </a:ext>
            </a:extLst>
          </p:cNvPr>
          <p:cNvSpPr>
            <a:spLocks noGrp="1"/>
          </p:cNvSpPr>
          <p:nvPr>
            <p:ph idx="1"/>
          </p:nvPr>
        </p:nvSpPr>
        <p:spPr/>
        <p:txBody>
          <a:bodyPr>
            <a:normAutofit/>
          </a:bodyPr>
          <a:lstStyle/>
          <a:p>
            <a:pPr marL="0" indent="0" algn="ctr">
              <a:buNone/>
            </a:pPr>
            <a:r>
              <a:rPr lang="en-US" sz="6600" dirty="0"/>
              <a:t>Don’t forget to check the TERMS of USE!</a:t>
            </a:r>
          </a:p>
        </p:txBody>
      </p:sp>
    </p:spTree>
    <p:extLst>
      <p:ext uri="{BB962C8B-B14F-4D97-AF65-F5344CB8AC3E}">
        <p14:creationId xmlns:p14="http://schemas.microsoft.com/office/powerpoint/2010/main" val="201233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4</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(Academic) </a:t>
            </a:r>
            <a:br>
              <a:rPr lang="en-US" sz="5400" dirty="0"/>
            </a:br>
            <a:r>
              <a:rPr lang="en-US" sz="5400" dirty="0"/>
              <a:t>Social scientists </a:t>
            </a:r>
            <a:br>
              <a:rPr lang="en-US" sz="5400" dirty="0"/>
            </a:br>
            <a:r>
              <a:rPr lang="en-US" sz="5400" dirty="0"/>
              <a:t>do not read</a:t>
            </a:r>
            <a:br>
              <a:rPr lang="en-US" sz="5400" dirty="0"/>
            </a:br>
            <a:r>
              <a:rPr lang="en-US" sz="5400" dirty="0"/>
              <a:t>the terms of use</a:t>
            </a:r>
          </a:p>
        </p:txBody>
      </p:sp>
    </p:spTree>
    <p:extLst>
      <p:ext uri="{BB962C8B-B14F-4D97-AF65-F5344CB8AC3E}">
        <p14:creationId xmlns:p14="http://schemas.microsoft.com/office/powerpoint/2010/main" val="41291655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A95A0D-BF28-7160-F349-7F99703DEB5A}"/>
              </a:ext>
            </a:extLst>
          </p:cNvPr>
          <p:cNvSpPr>
            <a:spLocks noGrp="1"/>
          </p:cNvSpPr>
          <p:nvPr>
            <p:ph type="title"/>
          </p:nvPr>
        </p:nvSpPr>
        <p:spPr/>
        <p:txBody>
          <a:bodyPr/>
          <a:lstStyle/>
          <a:p>
            <a:r>
              <a:rPr lang="en-US" dirty="0"/>
              <a:t>Because you may not be able to provide others with a copy of the data (legally)…</a:t>
            </a:r>
          </a:p>
        </p:txBody>
      </p:sp>
    </p:spTree>
    <p:extLst>
      <p:ext uri="{BB962C8B-B14F-4D97-AF65-F5344CB8AC3E}">
        <p14:creationId xmlns:p14="http://schemas.microsoft.com/office/powerpoint/2010/main" val="29908804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22083142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03009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publisher-new!</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89644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 to </a:t>
            </a:r>
            <a:r>
              <a:rPr lang="en-US" b="1" u="sng" dirty="0"/>
              <a:t>use</a:t>
            </a:r>
            <a:r>
              <a:rPr lang="en-US" dirty="0"/>
              <a:t> data</a:t>
            </a:r>
          </a:p>
        </p:txBody>
      </p:sp>
      <p:sp>
        <p:nvSpPr>
          <p:cNvPr id="3" name="Content Placeholder 2"/>
          <p:cNvSpPr>
            <a:spLocks noGrp="1"/>
          </p:cNvSpPr>
          <p:nvPr>
            <p:ph idx="1"/>
          </p:nvPr>
        </p:nvSpPr>
        <p:spPr/>
        <p:txBody>
          <a:bodyPr/>
          <a:lstStyle/>
          <a:p>
            <a:r>
              <a:rPr lang="en-US" dirty="0"/>
              <a:t>You browsed a website</a:t>
            </a:r>
          </a:p>
          <a:p>
            <a:r>
              <a:rPr lang="en-US" dirty="0"/>
              <a:t>You purchased the data</a:t>
            </a:r>
          </a:p>
          <a:p>
            <a:r>
              <a:rPr lang="en-US" dirty="0"/>
              <a:t>You signed a data use agreement</a:t>
            </a:r>
          </a:p>
          <a:p>
            <a:r>
              <a:rPr lang="en-US" dirty="0"/>
              <a:t>You created the data (lab experiment)</a:t>
            </a:r>
          </a:p>
          <a:p>
            <a:r>
              <a:rPr lang="en-US" dirty="0"/>
              <a:t>You had survey respondents consent to use (IRB approval!)</a:t>
            </a:r>
          </a:p>
        </p:txBody>
      </p:sp>
    </p:spTree>
    <p:extLst>
      <p:ext uri="{BB962C8B-B14F-4D97-AF65-F5344CB8AC3E}">
        <p14:creationId xmlns:p14="http://schemas.microsoft.com/office/powerpoint/2010/main" val="23492506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 to </a:t>
            </a:r>
            <a:r>
              <a:rPr lang="en-US" b="1" u="sng" dirty="0"/>
              <a:t>distribute</a:t>
            </a:r>
            <a:r>
              <a:rPr lang="en-US" dirty="0"/>
              <a:t> the data</a:t>
            </a:r>
          </a:p>
        </p:txBody>
      </p:sp>
      <p:sp>
        <p:nvSpPr>
          <p:cNvPr id="3" name="Content Placeholder 2"/>
          <p:cNvSpPr>
            <a:spLocks noGrp="1"/>
          </p:cNvSpPr>
          <p:nvPr>
            <p:ph idx="1"/>
          </p:nvPr>
        </p:nvSpPr>
        <p:spPr/>
        <p:txBody>
          <a:bodyPr/>
          <a:lstStyle/>
          <a:p>
            <a:r>
              <a:rPr lang="en-US" dirty="0"/>
              <a:t>If you created the data, you decide.</a:t>
            </a:r>
          </a:p>
          <a:p>
            <a:r>
              <a:rPr lang="en-US" dirty="0"/>
              <a:t>If you got it from somewhere else:</a:t>
            </a:r>
          </a:p>
          <a:p>
            <a:endParaRPr lang="en-US" dirty="0"/>
          </a:p>
          <a:p>
            <a:pPr marL="0" indent="0">
              <a:buNone/>
            </a:pPr>
            <a:r>
              <a:rPr lang="en-US" dirty="0"/>
              <a:t>READ THE TERMS OF USE / DATA USE AGREEMENT / CLICK-THROUGH /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842004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65299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304769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a:t>Better public-use and shared data</a:t>
            </a:r>
          </a:p>
          <a:p>
            <a:r>
              <a:rPr lang="en-US" dirty="0"/>
              <a:t>Better ways of accessing preprints/ grey literature</a:t>
            </a:r>
          </a:p>
        </p:txBody>
      </p:sp>
      <p:pic>
        <p:nvPicPr>
          <p:cNvPr id="2052" name="Picture 4" descr="RePEc: Research Papers in Economic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85919" y="4560639"/>
            <a:ext cx="2409825" cy="5524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6824255" y="4179640"/>
            <a:ext cx="2105025" cy="1209675"/>
          </a:xfrm>
          <a:prstGeom prst="rect">
            <a:avLst/>
          </a:prstGeom>
        </p:spPr>
      </p:pic>
      <p:sp>
        <p:nvSpPr>
          <p:cNvPr id="4" name="TextBox 3">
            <a:extLst>
              <a:ext uri="{FF2B5EF4-FFF2-40B4-BE49-F238E27FC236}">
                <a16:creationId xmlns:a16="http://schemas.microsoft.com/office/drawing/2014/main" id="{F2AE5839-7678-D4D0-144F-1C70838791D1}"/>
              </a:ext>
            </a:extLst>
          </p:cNvPr>
          <p:cNvSpPr txBox="1"/>
          <p:nvPr/>
        </p:nvSpPr>
        <p:spPr>
          <a:xfrm>
            <a:off x="7391148" y="5850053"/>
            <a:ext cx="793487" cy="369332"/>
          </a:xfrm>
          <a:prstGeom prst="rect">
            <a:avLst/>
          </a:prstGeom>
          <a:noFill/>
        </p:spPr>
        <p:txBody>
          <a:bodyPr wrap="square" rtlCol="0">
            <a:spAutoFit/>
          </a:bodyPr>
          <a:lstStyle/>
          <a:p>
            <a:r>
              <a:rPr lang="en-US" dirty="0"/>
              <a:t>1991!</a:t>
            </a:r>
          </a:p>
        </p:txBody>
      </p:sp>
      <p:sp>
        <p:nvSpPr>
          <p:cNvPr id="5" name="TextBox 4">
            <a:extLst>
              <a:ext uri="{FF2B5EF4-FFF2-40B4-BE49-F238E27FC236}">
                <a16:creationId xmlns:a16="http://schemas.microsoft.com/office/drawing/2014/main" id="{7EC407A6-6F86-9F2F-37D8-CB9817E6E929}"/>
              </a:ext>
            </a:extLst>
          </p:cNvPr>
          <p:cNvSpPr txBox="1"/>
          <p:nvPr/>
        </p:nvSpPr>
        <p:spPr>
          <a:xfrm>
            <a:off x="4996453" y="5860700"/>
            <a:ext cx="793487" cy="369332"/>
          </a:xfrm>
          <a:prstGeom prst="rect">
            <a:avLst/>
          </a:prstGeom>
          <a:noFill/>
        </p:spPr>
        <p:txBody>
          <a:bodyPr wrap="square" rtlCol="0">
            <a:spAutoFit/>
          </a:bodyPr>
          <a:lstStyle/>
          <a:p>
            <a:r>
              <a:rPr lang="en-US" dirty="0"/>
              <a:t>1994!</a:t>
            </a:r>
          </a:p>
        </p:txBody>
      </p:sp>
      <p:cxnSp>
        <p:nvCxnSpPr>
          <p:cNvPr id="8" name="Straight Arrow Connector 7">
            <a:extLst>
              <a:ext uri="{FF2B5EF4-FFF2-40B4-BE49-F238E27FC236}">
                <a16:creationId xmlns:a16="http://schemas.microsoft.com/office/drawing/2014/main" id="{26CAAC94-5027-E640-B671-B80458B321FF}"/>
              </a:ext>
            </a:extLst>
          </p:cNvPr>
          <p:cNvCxnSpPr>
            <a:stCxn id="5" idx="0"/>
            <a:endCxn id="2052" idx="2"/>
          </p:cNvCxnSpPr>
          <p:nvPr/>
        </p:nvCxnSpPr>
        <p:spPr>
          <a:xfrm flipH="1" flipV="1">
            <a:off x="5390832" y="5113090"/>
            <a:ext cx="2365" cy="747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910554A-8AD0-5DA9-F0B2-D041E1CFEFA0}"/>
              </a:ext>
            </a:extLst>
          </p:cNvPr>
          <p:cNvCxnSpPr>
            <a:stCxn id="4" idx="0"/>
            <a:endCxn id="7" idx="2"/>
          </p:cNvCxnSpPr>
          <p:nvPr/>
        </p:nvCxnSpPr>
        <p:spPr>
          <a:xfrm flipV="1">
            <a:off x="7787892" y="5389315"/>
            <a:ext cx="88876" cy="46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8061278-89BA-15D3-B7A6-3FA49EA37B4A}"/>
              </a:ext>
            </a:extLst>
          </p:cNvPr>
          <p:cNvSpPr/>
          <p:nvPr/>
        </p:nvSpPr>
        <p:spPr>
          <a:xfrm>
            <a:off x="1554480" y="4307504"/>
            <a:ext cx="2402928" cy="108181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paper in Econ,</a:t>
            </a:r>
          </a:p>
          <a:p>
            <a:pPr algn="ctr"/>
            <a:r>
              <a:rPr lang="en-US" dirty="0">
                <a:solidFill>
                  <a:schemeClr val="tx1"/>
                </a:solidFill>
              </a:rPr>
              <a:t>e.g. NBER (</a:t>
            </a:r>
            <a:r>
              <a:rPr lang="en-US" dirty="0">
                <a:solidFill>
                  <a:schemeClr val="tx1"/>
                </a:solidFill>
                <a:hlinkClick r:id="rId5"/>
              </a:rPr>
              <a:t>WP1</a:t>
            </a:r>
            <a:r>
              <a:rPr lang="en-US" dirty="0">
                <a:solidFill>
                  <a:schemeClr val="tx1"/>
                </a:solidFill>
              </a:rPr>
              <a:t>)</a:t>
            </a:r>
          </a:p>
        </p:txBody>
      </p:sp>
      <p:sp>
        <p:nvSpPr>
          <p:cNvPr id="13" name="TextBox 12">
            <a:extLst>
              <a:ext uri="{FF2B5EF4-FFF2-40B4-BE49-F238E27FC236}">
                <a16:creationId xmlns:a16="http://schemas.microsoft.com/office/drawing/2014/main" id="{6F604333-1597-762C-D726-90976927C144}"/>
              </a:ext>
            </a:extLst>
          </p:cNvPr>
          <p:cNvSpPr txBox="1"/>
          <p:nvPr/>
        </p:nvSpPr>
        <p:spPr>
          <a:xfrm>
            <a:off x="2428324" y="5850053"/>
            <a:ext cx="793487" cy="369332"/>
          </a:xfrm>
          <a:prstGeom prst="rect">
            <a:avLst/>
          </a:prstGeom>
          <a:noFill/>
        </p:spPr>
        <p:txBody>
          <a:bodyPr wrap="square" rtlCol="0">
            <a:spAutoFit/>
          </a:bodyPr>
          <a:lstStyle/>
          <a:p>
            <a:r>
              <a:rPr lang="en-US" dirty="0"/>
              <a:t>1973!</a:t>
            </a:r>
          </a:p>
        </p:txBody>
      </p:sp>
      <p:cxnSp>
        <p:nvCxnSpPr>
          <p:cNvPr id="15" name="Straight Arrow Connector 14">
            <a:extLst>
              <a:ext uri="{FF2B5EF4-FFF2-40B4-BE49-F238E27FC236}">
                <a16:creationId xmlns:a16="http://schemas.microsoft.com/office/drawing/2014/main" id="{3B7DFA9A-83EB-6F2C-3A91-B2A308EE156F}"/>
              </a:ext>
            </a:extLst>
          </p:cNvPr>
          <p:cNvCxnSpPr>
            <a:cxnSpLocks/>
            <a:stCxn id="13" idx="0"/>
          </p:cNvCxnSpPr>
          <p:nvPr/>
        </p:nvCxnSpPr>
        <p:spPr>
          <a:xfrm flipV="1">
            <a:off x="2825068" y="5113090"/>
            <a:ext cx="0" cy="736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3532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we check them!</a:t>
            </a:r>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3"/>
              </a:rPr>
              <a:t>www.worldvaluessurvey.org/WVSDocumentationWV6.jsp</a:t>
            </a:r>
            <a:r>
              <a:rPr lang="en-US" sz="1600" dirty="0">
                <a:solidFill>
                  <a:schemeClr val="accent5"/>
                </a:solidFill>
              </a:rPr>
              <a:t>. Madrid: JD Systems Institute.</a:t>
            </a:r>
          </a:p>
          <a:p>
            <a:r>
              <a:rPr lang="en-US" dirty="0"/>
              <a:t>Is that in the README / Paper/ Appendix?</a:t>
            </a:r>
          </a:p>
          <a:p>
            <a:r>
              <a:rPr lang="en-US" dirty="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599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2: Data Provenance</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lstStyle/>
          <a:p>
            <a:r>
              <a:rPr lang="en-US" sz="5400" dirty="0"/>
              <a:t>Keep detailed notes</a:t>
            </a:r>
          </a:p>
          <a:p>
            <a:r>
              <a:rPr lang="en-US" sz="5400" dirty="0"/>
              <a:t>script as much as possible</a:t>
            </a:r>
          </a:p>
          <a:p>
            <a:r>
              <a:rPr lang="en-US" sz="4400" dirty="0"/>
              <a:t>(also: Use the Social Science Data Editors’ template README)</a:t>
            </a:r>
          </a:p>
        </p:txBody>
      </p:sp>
    </p:spTree>
    <p:extLst>
      <p:ext uri="{BB962C8B-B14F-4D97-AF65-F5344CB8AC3E}">
        <p14:creationId xmlns:p14="http://schemas.microsoft.com/office/powerpoint/2010/main" val="391033859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 (provenance)</a:t>
            </a:r>
            <a:br>
              <a:rPr lang="en-US" dirty="0"/>
            </a:br>
            <a:r>
              <a:rPr lang="en-US" sz="2000" i="1" dirty="0"/>
              <a:t>even when using API, especially when manually downloading, keep in mind what the next downloader may see/find/receive, terms of use</a:t>
            </a:r>
            <a:endParaRPr lang="en-US" i="1" dirty="0"/>
          </a:p>
          <a:p>
            <a:pPr marL="0" indent="0">
              <a:buNone/>
            </a:pPr>
            <a:endParaRPr lang="en-US"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961975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2800767"/>
          </a:xfrm>
          <a:prstGeom prst="rect">
            <a:avLst/>
          </a:prstGeom>
          <a:noFill/>
        </p:spPr>
        <p:txBody>
          <a:bodyPr wrap="square" rtlCol="0">
            <a:spAutoFit/>
          </a:bodyPr>
          <a:lstStyle/>
          <a:p>
            <a:pPr algn="ctr"/>
            <a:r>
              <a:rPr lang="en-US" sz="8800" dirty="0">
                <a:solidFill>
                  <a:schemeClr val="bg1"/>
                </a:solidFill>
              </a:rPr>
              <a:t>Coding for Reproducibility</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a:xfrm>
            <a:off x="3466769" y="2838616"/>
            <a:ext cx="6573004" cy="3360572"/>
          </a:xfrm>
        </p:spPr>
        <p:txBody>
          <a:bodyPr>
            <a:normAutofit/>
          </a:bodyPr>
          <a:lstStyle/>
          <a:p>
            <a:pPr marL="0" indent="0">
              <a:buNone/>
            </a:pPr>
            <a:r>
              <a:rPr lang="en-US" dirty="0"/>
              <a:t>= “Pity the poor replicator”</a:t>
            </a:r>
            <a:endParaRPr lang="en-US" i="1" dirty="0"/>
          </a:p>
        </p:txBody>
      </p:sp>
    </p:spTree>
    <p:extLst>
      <p:ext uri="{BB962C8B-B14F-4D97-AF65-F5344CB8AC3E}">
        <p14:creationId xmlns:p14="http://schemas.microsoft.com/office/powerpoint/2010/main" val="395110099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A7C2-D0B2-D913-5740-FEC014C282A2}"/>
              </a:ext>
            </a:extLst>
          </p:cNvPr>
          <p:cNvSpPr>
            <a:spLocks noGrp="1"/>
          </p:cNvSpPr>
          <p:nvPr>
            <p:ph type="title"/>
          </p:nvPr>
        </p:nvSpPr>
        <p:spPr/>
        <p:txBody>
          <a:bodyPr/>
          <a:lstStyle/>
          <a:p>
            <a:r>
              <a:rPr lang="en-US" dirty="0"/>
              <a:t>But I don’t need to tell you that</a:t>
            </a:r>
          </a:p>
        </p:txBody>
      </p:sp>
      <p:sp>
        <p:nvSpPr>
          <p:cNvPr id="3" name="Content Placeholder 2">
            <a:extLst>
              <a:ext uri="{FF2B5EF4-FFF2-40B4-BE49-F238E27FC236}">
                <a16:creationId xmlns:a16="http://schemas.microsoft.com/office/drawing/2014/main" id="{C8481FDD-765A-7F68-0611-3BF1A5368008}"/>
              </a:ext>
            </a:extLst>
          </p:cNvPr>
          <p:cNvSpPr>
            <a:spLocks noGrp="1"/>
          </p:cNvSpPr>
          <p:nvPr>
            <p:ph sz="half" idx="1"/>
          </p:nvPr>
        </p:nvSpPr>
        <p:spPr/>
        <p:txBody>
          <a:bodyPr/>
          <a:lstStyle/>
          <a:p>
            <a:r>
              <a:rPr lang="en-US" dirty="0"/>
              <a:t>DIME Wiki, Handbook, this course!</a:t>
            </a:r>
          </a:p>
          <a:p>
            <a:r>
              <a:rPr lang="en-US" dirty="0">
                <a:hlinkClick r:id="rId2"/>
              </a:rPr>
              <a:t>https://www.worldbank.org/en/research/dime/data-and-analytics</a:t>
            </a:r>
            <a:r>
              <a:rPr lang="en-US" dirty="0"/>
              <a:t> </a:t>
            </a:r>
          </a:p>
        </p:txBody>
      </p:sp>
      <p:pic>
        <p:nvPicPr>
          <p:cNvPr id="6" name="Content Placeholder 5">
            <a:extLst>
              <a:ext uri="{FF2B5EF4-FFF2-40B4-BE49-F238E27FC236}">
                <a16:creationId xmlns:a16="http://schemas.microsoft.com/office/drawing/2014/main" id="{C5A1216E-08E0-129F-A28F-3EA42701E3A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240032" y="1825625"/>
            <a:ext cx="3045936" cy="4351338"/>
          </a:xfrm>
        </p:spPr>
      </p:pic>
    </p:spTree>
    <p:extLst>
      <p:ext uri="{BB962C8B-B14F-4D97-AF65-F5344CB8AC3E}">
        <p14:creationId xmlns:p14="http://schemas.microsoft.com/office/powerpoint/2010/main" val="10082766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Assume replicators can access the data</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t>Sometimes we (=AEA) cannot</a:t>
            </a:r>
          </a:p>
          <a:p>
            <a:r>
              <a:rPr lang="en-US" dirty="0"/>
              <a:t>We will still check if the code seems complete</a:t>
            </a:r>
          </a:p>
          <a:p>
            <a:r>
              <a:rPr lang="en-US" dirty="0"/>
              <a:t>We will still verify that all data that *can* be provided have been provided</a:t>
            </a:r>
          </a:p>
          <a:p>
            <a:r>
              <a:rPr lang="en-US" dirty="0"/>
              <a:t>Plausibility checks</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dirty="0"/>
              <a:t>Sometimes we can:</a:t>
            </a:r>
          </a:p>
          <a:p>
            <a:r>
              <a:rPr lang="en-US" dirty="0"/>
              <a:t>In the past, we have worked with</a:t>
            </a:r>
          </a:p>
          <a:p>
            <a:pPr lvl="1"/>
            <a:r>
              <a:rPr lang="en-US" dirty="0"/>
              <a:t>French, Brazilian, and US confidential admin data</a:t>
            </a:r>
          </a:p>
          <a:p>
            <a:pPr lvl="1"/>
            <a:r>
              <a:rPr lang="en-US" dirty="0"/>
              <a:t>Purchased commercial data (Twitter, Indian GDP)</a:t>
            </a:r>
          </a:p>
          <a:p>
            <a:pPr lvl="1"/>
            <a:r>
              <a:rPr lang="en-US" dirty="0"/>
              <a:t>Proprietary data under NDA/DUA (</a:t>
            </a:r>
            <a:r>
              <a:rPr lang="en-US" dirty="0" err="1"/>
              <a:t>Ebay</a:t>
            </a:r>
            <a:r>
              <a:rPr lang="en-US" dirty="0"/>
              <a:t>)</a:t>
            </a:r>
          </a:p>
          <a:p>
            <a:pPr lvl="1"/>
            <a:r>
              <a:rPr lang="en-US" dirty="0"/>
              <a:t>Data with application procedure (Chinese Panel, Demographic and Health Survey, European establishment data)</a:t>
            </a:r>
          </a:p>
          <a:p>
            <a:pPr lvl="1"/>
            <a:r>
              <a:rPr lang="en-US" dirty="0"/>
              <a:t>Remotely or locally</a:t>
            </a:r>
          </a:p>
        </p:txBody>
      </p:sp>
    </p:spTree>
    <p:extLst>
      <p:ext uri="{BB962C8B-B14F-4D97-AF65-F5344CB8AC3E}">
        <p14:creationId xmlns:p14="http://schemas.microsoft.com/office/powerpoint/2010/main" val="28026528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3: Learn basics of programming</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a:bodyPr>
          <a:lstStyle/>
          <a:p>
            <a:pPr marL="0" indent="0" algn="ctr">
              <a:buNone/>
            </a:pPr>
            <a:r>
              <a:rPr lang="en-US" sz="5400" dirty="0"/>
              <a:t>Code reproducibly</a:t>
            </a:r>
          </a:p>
          <a:p>
            <a:pPr marL="0" indent="0" algn="ctr">
              <a:buNone/>
            </a:pPr>
            <a:endParaRPr lang="en-US" sz="5400" dirty="0"/>
          </a:p>
          <a:p>
            <a:pPr marL="0" indent="0" algn="ctr">
              <a:buNone/>
            </a:pPr>
            <a:r>
              <a:rPr lang="en-US" sz="4400" dirty="0"/>
              <a:t>(and do so right from the start)</a:t>
            </a:r>
          </a:p>
          <a:p>
            <a:pPr marL="0" indent="0" algn="ctr">
              <a:buNone/>
            </a:pPr>
            <a:endParaRPr lang="en-US" sz="5400" dirty="0"/>
          </a:p>
          <a:p>
            <a:pPr marL="0" indent="0" algn="ctr">
              <a:buNone/>
            </a:pPr>
            <a:r>
              <a:rPr lang="en-US" sz="2400" dirty="0"/>
              <a:t>(also: way easier to describe in the </a:t>
            </a:r>
            <a:br>
              <a:rPr lang="en-US" sz="2400" dirty="0"/>
            </a:br>
            <a:r>
              <a:rPr lang="en-US" sz="2400" dirty="0"/>
              <a:t>Social Science Data Editors’ template README)</a:t>
            </a:r>
          </a:p>
        </p:txBody>
      </p:sp>
    </p:spTree>
    <p:extLst>
      <p:ext uri="{BB962C8B-B14F-4D97-AF65-F5344CB8AC3E}">
        <p14:creationId xmlns:p14="http://schemas.microsoft.com/office/powerpoint/2010/main" val="10387025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2153405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a:t>Better public-use and shared data</a:t>
            </a:r>
          </a:p>
          <a:p>
            <a:r>
              <a:rPr lang="en-US" dirty="0"/>
              <a:t>Better ways of accessing preprints/ grey literature</a:t>
            </a:r>
          </a:p>
          <a:p>
            <a:r>
              <a:rPr lang="en-US" dirty="0"/>
              <a:t>Pre-registration of trials, experiments, and analyses</a:t>
            </a:r>
          </a:p>
        </p:txBody>
      </p:sp>
      <p:pic>
        <p:nvPicPr>
          <p:cNvPr id="6" name="Picture 5"/>
          <p:cNvPicPr>
            <a:picLocks noChangeAspect="1"/>
          </p:cNvPicPr>
          <p:nvPr/>
        </p:nvPicPr>
        <p:blipFill>
          <a:blip r:embed="rId3"/>
          <a:stretch>
            <a:fillRect/>
          </a:stretch>
        </p:blipFill>
        <p:spPr>
          <a:xfrm>
            <a:off x="7785100" y="5146675"/>
            <a:ext cx="3390900" cy="847725"/>
          </a:xfrm>
          <a:prstGeom prst="rect">
            <a:avLst/>
          </a:prstGeom>
        </p:spPr>
      </p:pic>
      <p:pic>
        <p:nvPicPr>
          <p:cNvPr id="7" name="Picture 6"/>
          <p:cNvPicPr>
            <a:picLocks noChangeAspect="1"/>
          </p:cNvPicPr>
          <p:nvPr/>
        </p:nvPicPr>
        <p:blipFill>
          <a:blip r:embed="rId4"/>
          <a:stretch>
            <a:fillRect/>
          </a:stretch>
        </p:blipFill>
        <p:spPr>
          <a:xfrm>
            <a:off x="5935662" y="5424487"/>
            <a:ext cx="1743075" cy="428625"/>
          </a:xfrm>
          <a:prstGeom prst="rect">
            <a:avLst/>
          </a:prstGeom>
        </p:spPr>
      </p:pic>
      <p:pic>
        <p:nvPicPr>
          <p:cNvPr id="8" name="Picture 7"/>
          <p:cNvPicPr>
            <a:picLocks noChangeAspect="1"/>
          </p:cNvPicPr>
          <p:nvPr/>
        </p:nvPicPr>
        <p:blipFill>
          <a:blip r:embed="rId5"/>
          <a:stretch>
            <a:fillRect/>
          </a:stretch>
        </p:blipFill>
        <p:spPr>
          <a:xfrm>
            <a:off x="1554480" y="4749397"/>
            <a:ext cx="3533775" cy="838200"/>
          </a:xfrm>
          <a:prstGeom prst="rect">
            <a:avLst/>
          </a:prstGeom>
        </p:spPr>
      </p:pic>
    </p:spTree>
    <p:extLst>
      <p:ext uri="{BB962C8B-B14F-4D97-AF65-F5344CB8AC3E}">
        <p14:creationId xmlns:p14="http://schemas.microsoft.com/office/powerpoint/2010/main" val="5708527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35752-3BC6-A7F4-562E-05A1CF1D67CF}"/>
              </a:ext>
            </a:extLst>
          </p:cNvPr>
          <p:cNvSpPr>
            <a:spLocks noGrp="1"/>
          </p:cNvSpPr>
          <p:nvPr>
            <p:ph type="title"/>
          </p:nvPr>
        </p:nvSpPr>
        <p:spPr/>
        <p:txBody>
          <a:bodyPr>
            <a:normAutofit/>
          </a:bodyPr>
          <a:lstStyle/>
          <a:p>
            <a:r>
              <a:rPr lang="en-US" dirty="0"/>
              <a:t>We stop here for questions!</a:t>
            </a:r>
          </a:p>
        </p:txBody>
      </p:sp>
    </p:spTree>
    <p:extLst>
      <p:ext uri="{BB962C8B-B14F-4D97-AF65-F5344CB8AC3E}">
        <p14:creationId xmlns:p14="http://schemas.microsoft.com/office/powerpoint/2010/main" val="1320629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4"/>
            </a:pPr>
            <a:r>
              <a:rPr lang="en-US" dirty="0"/>
              <a:t>Learn to automate</a:t>
            </a:r>
            <a:br>
              <a:rPr lang="en-US" dirty="0"/>
            </a:br>
            <a:r>
              <a:rPr lang="en-US" sz="2000" i="1" dirty="0"/>
              <a:t>Run all code again and again, use APIs to download, use conditional processing to handle various aspects</a:t>
            </a:r>
            <a:endParaRPr lang="en-US" i="1" dirty="0"/>
          </a:p>
          <a:p>
            <a:pPr marL="514350" indent="-514350">
              <a:buFont typeface="+mj-lt"/>
              <a:buAutoNum type="arabicPeriod" startAt="4"/>
            </a:pPr>
            <a:r>
              <a:rPr lang="en-US" dirty="0"/>
              <a:t>Preserve it all</a:t>
            </a:r>
            <a:br>
              <a:rPr lang="en-US" dirty="0"/>
            </a:br>
            <a:r>
              <a:rPr lang="en-US" sz="2000" i="1" dirty="0"/>
              <a:t>Use version control, tag releases, preserve data (separately), understand the difference between sharing and preserving</a:t>
            </a:r>
            <a:endParaRPr lang="en-US" i="1" dirty="0"/>
          </a:p>
        </p:txBody>
      </p:sp>
    </p:spTree>
    <p:extLst>
      <p:ext uri="{BB962C8B-B14F-4D97-AF65-F5344CB8AC3E}">
        <p14:creationId xmlns:p14="http://schemas.microsoft.com/office/powerpoint/2010/main" val="1635784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C9C128-47DA-BC8C-0B0B-6DD508A1F1CF}"/>
              </a:ext>
            </a:extLst>
          </p:cNvPr>
          <p:cNvSpPr txBox="1"/>
          <p:nvPr/>
        </p:nvSpPr>
        <p:spPr>
          <a:xfrm>
            <a:off x="1986298" y="1900895"/>
            <a:ext cx="7595024" cy="2800767"/>
          </a:xfrm>
          <a:prstGeom prst="rect">
            <a:avLst/>
          </a:prstGeom>
          <a:noFill/>
        </p:spPr>
        <p:txBody>
          <a:bodyPr wrap="square" rtlCol="0">
            <a:spAutoFit/>
          </a:bodyPr>
          <a:lstStyle/>
          <a:p>
            <a:pPr algn="ctr"/>
            <a:r>
              <a:rPr lang="en-US" sz="8800" dirty="0">
                <a:solidFill>
                  <a:schemeClr val="bg1"/>
                </a:solidFill>
              </a:rPr>
              <a:t>Support by Institutions</a:t>
            </a:r>
            <a:endParaRPr lang="en-US" dirty="0">
              <a:solidFill>
                <a:schemeClr val="bg1"/>
              </a:solidFill>
            </a:endParaRPr>
          </a:p>
        </p:txBody>
      </p:sp>
    </p:spTree>
    <p:extLst>
      <p:ext uri="{BB962C8B-B14F-4D97-AF65-F5344CB8AC3E}">
        <p14:creationId xmlns:p14="http://schemas.microsoft.com/office/powerpoint/2010/main" val="93058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35752-3BC6-A7F4-562E-05A1CF1D67CF}"/>
              </a:ext>
            </a:extLst>
          </p:cNvPr>
          <p:cNvSpPr>
            <a:spLocks noGrp="1"/>
          </p:cNvSpPr>
          <p:nvPr>
            <p:ph type="title"/>
          </p:nvPr>
        </p:nvSpPr>
        <p:spPr/>
        <p:txBody>
          <a:bodyPr>
            <a:normAutofit fontScale="90000"/>
          </a:bodyPr>
          <a:lstStyle/>
          <a:p>
            <a:r>
              <a:rPr lang="en-US" dirty="0"/>
              <a:t>The rest of the day is spent discussing how the World Bank supports researchers. For a more general discussion, see other versions of this talk.</a:t>
            </a:r>
          </a:p>
        </p:txBody>
      </p:sp>
    </p:spTree>
    <p:extLst>
      <p:ext uri="{BB962C8B-B14F-4D97-AF65-F5344CB8AC3E}">
        <p14:creationId xmlns:p14="http://schemas.microsoft.com/office/powerpoint/2010/main" val="19869806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90934-1DE4-11D1-16D9-70A6D7F2D4A8}"/>
              </a:ext>
            </a:extLst>
          </p:cNvPr>
          <p:cNvSpPr>
            <a:spLocks noGrp="1"/>
          </p:cNvSpPr>
          <p:nvPr>
            <p:ph type="title"/>
          </p:nvPr>
        </p:nvSpPr>
        <p:spPr/>
        <p:txBody>
          <a:bodyPr/>
          <a:lstStyle/>
          <a:p>
            <a:r>
              <a:rPr lang="en-US" dirty="0"/>
              <a:t>Luckily, you have DIME</a:t>
            </a:r>
          </a:p>
        </p:txBody>
      </p:sp>
      <p:pic>
        <p:nvPicPr>
          <p:cNvPr id="5" name="Content Placeholder 4">
            <a:extLst>
              <a:ext uri="{FF2B5EF4-FFF2-40B4-BE49-F238E27FC236}">
                <a16:creationId xmlns:a16="http://schemas.microsoft.com/office/drawing/2014/main" id="{90ECE1CE-37C0-7311-1DD2-8672C1A8EC85}"/>
              </a:ext>
            </a:extLst>
          </p:cNvPr>
          <p:cNvPicPr>
            <a:picLocks noGrp="1" noChangeAspect="1"/>
          </p:cNvPicPr>
          <p:nvPr>
            <p:ph idx="1"/>
          </p:nvPr>
        </p:nvPicPr>
        <p:blipFill>
          <a:blip r:embed="rId2"/>
          <a:stretch>
            <a:fillRect/>
          </a:stretch>
        </p:blipFill>
        <p:spPr>
          <a:xfrm>
            <a:off x="2633748" y="1825625"/>
            <a:ext cx="6924503" cy="4351338"/>
          </a:xfrm>
        </p:spPr>
      </p:pic>
    </p:spTree>
    <p:extLst>
      <p:ext uri="{BB962C8B-B14F-4D97-AF65-F5344CB8AC3E}">
        <p14:creationId xmlns:p14="http://schemas.microsoft.com/office/powerpoint/2010/main" val="11446795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6: Institutional support</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a:bodyPr>
          <a:lstStyle/>
          <a:p>
            <a:pPr marL="0" indent="0" algn="ctr">
              <a:buNone/>
            </a:pPr>
            <a:r>
              <a:rPr lang="en-US" sz="2000" i="1" dirty="0"/>
              <a:t>(departments, schools, libraries, IT, universities)</a:t>
            </a:r>
          </a:p>
          <a:p>
            <a:pPr marL="0" indent="0" algn="ctr">
              <a:buNone/>
            </a:pPr>
            <a:endParaRPr lang="en-US" sz="2000" i="1" dirty="0"/>
          </a:p>
          <a:p>
            <a:pPr marL="457200" indent="-457200">
              <a:buFont typeface="+mj-lt"/>
              <a:buAutoNum type="arabicPeriod"/>
            </a:pPr>
            <a:r>
              <a:rPr lang="en-US" sz="3200" dirty="0"/>
              <a:t>Offer training in adapted tools</a:t>
            </a:r>
            <a:br>
              <a:rPr lang="en-US" sz="3200" dirty="0"/>
            </a:br>
            <a:r>
              <a:rPr lang="en-US" sz="2400" i="1" dirty="0"/>
              <a:t>(not sufficient to just show how to do a </a:t>
            </a:r>
            <a:r>
              <a:rPr lang="en-US" sz="2400" i="1" dirty="0" err="1"/>
              <a:t>Rmarkdown</a:t>
            </a:r>
            <a:r>
              <a:rPr lang="en-US" sz="2400" i="1" dirty="0"/>
              <a:t> document)</a:t>
            </a:r>
            <a:endParaRPr lang="en-US" sz="3200" i="1" dirty="0"/>
          </a:p>
          <a:p>
            <a:pPr marL="457200" indent="-457200">
              <a:buFont typeface="+mj-lt"/>
              <a:buAutoNum type="arabicPeriod"/>
            </a:pPr>
            <a:r>
              <a:rPr lang="en-US" sz="3200" dirty="0"/>
              <a:t>Highlight appropriate community </a:t>
            </a:r>
            <a:r>
              <a:rPr lang="en-US" sz="3200" i="1" dirty="0"/>
              <a:t>(</a:t>
            </a:r>
            <a:r>
              <a:rPr lang="en-US" sz="3200" i="1" dirty="0" err="1"/>
              <a:t>Zenodo</a:t>
            </a:r>
            <a:r>
              <a:rPr lang="en-US" sz="3200" i="1" dirty="0"/>
              <a:t>, </a:t>
            </a:r>
            <a:r>
              <a:rPr lang="en-US" sz="3200" i="1" dirty="0" err="1"/>
              <a:t>Dataverse</a:t>
            </a:r>
            <a:r>
              <a:rPr lang="en-US" sz="3200" i="1" dirty="0"/>
              <a:t>, others)</a:t>
            </a:r>
            <a:r>
              <a:rPr lang="en-US" sz="3200" dirty="0"/>
              <a:t> or university sites</a:t>
            </a:r>
          </a:p>
          <a:p>
            <a:pPr marL="457200" indent="-457200">
              <a:buFont typeface="+mj-lt"/>
              <a:buAutoNum type="arabicPeriod"/>
            </a:pPr>
            <a:r>
              <a:rPr lang="en-US" sz="3200" dirty="0"/>
              <a:t>Provide streamlined access to some frequently used (open/commercial) tools</a:t>
            </a:r>
            <a:br>
              <a:rPr lang="en-US" sz="3200" dirty="0"/>
            </a:br>
            <a:r>
              <a:rPr lang="en-US" sz="2400" i="1" dirty="0"/>
              <a:t>(AWS/GCS/Azure, CI on </a:t>
            </a:r>
            <a:r>
              <a:rPr lang="en-US" sz="2400" i="1" dirty="0" err="1"/>
              <a:t>Github</a:t>
            </a:r>
            <a:r>
              <a:rPr lang="en-US" sz="2400" i="1" dirty="0"/>
              <a:t>/others, etc.)</a:t>
            </a:r>
          </a:p>
        </p:txBody>
      </p:sp>
    </p:spTree>
    <p:extLst>
      <p:ext uri="{BB962C8B-B14F-4D97-AF65-F5344CB8AC3E}">
        <p14:creationId xmlns:p14="http://schemas.microsoft.com/office/powerpoint/2010/main" val="353296516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08CD96-1BFA-E52F-4D08-DEE3C1D9227C}"/>
              </a:ext>
            </a:extLst>
          </p:cNvPr>
          <p:cNvSpPr>
            <a:spLocks noGrp="1"/>
          </p:cNvSpPr>
          <p:nvPr>
            <p:ph type="title"/>
          </p:nvPr>
        </p:nvSpPr>
        <p:spPr/>
        <p:txBody>
          <a:bodyPr/>
          <a:lstStyle/>
          <a:p>
            <a:pPr algn="ctr"/>
            <a:r>
              <a:rPr lang="en-US" dirty="0"/>
              <a:t>Please don’t produce</a:t>
            </a:r>
            <a:br>
              <a:rPr lang="en-US" dirty="0"/>
            </a:br>
            <a:r>
              <a:rPr lang="en-US" dirty="0"/>
              <a:t>irreproducible articles!</a:t>
            </a:r>
          </a:p>
        </p:txBody>
      </p:sp>
      <p:pic>
        <p:nvPicPr>
          <p:cNvPr id="9" name="Content Placeholder 8">
            <a:extLst>
              <a:ext uri="{FF2B5EF4-FFF2-40B4-BE49-F238E27FC236}">
                <a16:creationId xmlns:a16="http://schemas.microsoft.com/office/drawing/2014/main" id="{04916F01-AAD4-CB5F-4835-8A02D93CF4CA}"/>
              </a:ext>
            </a:extLst>
          </p:cNvPr>
          <p:cNvPicPr>
            <a:picLocks noGrp="1" noChangeAspect="1"/>
          </p:cNvPicPr>
          <p:nvPr>
            <p:ph idx="1"/>
          </p:nvPr>
        </p:nvPicPr>
        <p:blipFill>
          <a:blip r:embed="rId2"/>
          <a:stretch>
            <a:fillRect/>
          </a:stretch>
        </p:blipFill>
        <p:spPr>
          <a:xfrm>
            <a:off x="838200" y="2906926"/>
            <a:ext cx="10515600" cy="2188736"/>
          </a:xfrm>
          <a:prstGeom prst="rect">
            <a:avLst/>
          </a:prstGeom>
        </p:spPr>
      </p:pic>
    </p:spTree>
    <p:extLst>
      <p:ext uri="{BB962C8B-B14F-4D97-AF65-F5344CB8AC3E}">
        <p14:creationId xmlns:p14="http://schemas.microsoft.com/office/powerpoint/2010/main" val="31405433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2800767"/>
          </a:xfrm>
          <a:prstGeom prst="rect">
            <a:avLst/>
          </a:prstGeom>
          <a:noFill/>
        </p:spPr>
        <p:txBody>
          <a:bodyPr wrap="square" rtlCol="0">
            <a:spAutoFit/>
          </a:bodyPr>
          <a:lstStyle/>
          <a:p>
            <a:pPr algn="ctr"/>
            <a:r>
              <a:rPr lang="en-US" sz="8800" dirty="0">
                <a:solidFill>
                  <a:schemeClr val="bg1"/>
                </a:solidFill>
              </a:rPr>
              <a:t>The role for  journals</a:t>
            </a:r>
            <a:endParaRPr lang="en-US" dirty="0">
              <a:solidFill>
                <a:schemeClr val="bg1"/>
              </a:solidFill>
            </a:endParaRPr>
          </a:p>
        </p:txBody>
      </p:sp>
    </p:spTree>
    <p:extLst>
      <p:ext uri="{BB962C8B-B14F-4D97-AF65-F5344CB8AC3E}">
        <p14:creationId xmlns:p14="http://schemas.microsoft.com/office/powerpoint/2010/main" val="312201009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06978998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Pre-registration (2012-)</a:t>
            </a:r>
          </a:p>
        </p:txBody>
      </p:sp>
      <p:sp>
        <p:nvSpPr>
          <p:cNvPr id="3" name="Content Placeholder 2"/>
          <p:cNvSpPr>
            <a:spLocks noGrp="1"/>
          </p:cNvSpPr>
          <p:nvPr>
            <p:ph idx="1"/>
          </p:nvPr>
        </p:nvSpPr>
        <p:spPr/>
        <p:txBody>
          <a:bodyPr>
            <a:normAutofit/>
          </a:bodyPr>
          <a:lstStyle/>
          <a:p>
            <a:r>
              <a:rPr lang="en-US" sz="3600" dirty="0"/>
              <a:t>“That information is especially helpful in research that emphasizes </a:t>
            </a:r>
            <a:r>
              <a:rPr lang="en-US" sz="4000" b="1" dirty="0">
                <a:solidFill>
                  <a:schemeClr val="accent1">
                    <a:lumMod val="75000"/>
                  </a:schemeClr>
                </a:solidFill>
              </a:rPr>
              <a:t>null hypothesis significance testing</a:t>
            </a:r>
            <a:r>
              <a:rPr lang="en-US" sz="3600" dirty="0"/>
              <a:t>. </a:t>
            </a:r>
          </a:p>
          <a:p>
            <a:r>
              <a:rPr lang="en-US" sz="3600" dirty="0"/>
              <a:t>A thorough preregistration promotes transparency and openness and </a:t>
            </a:r>
            <a:r>
              <a:rPr lang="en-US" sz="3600" b="1" dirty="0">
                <a:solidFill>
                  <a:schemeClr val="accent4">
                    <a:lumMod val="75000"/>
                  </a:schemeClr>
                </a:solidFill>
              </a:rPr>
              <a:t>protects researchers from suspicions of p-hacking</a:t>
            </a:r>
            <a:r>
              <a:rPr lang="en-US" sz="3600" dirty="0"/>
              <a:t>.” </a:t>
            </a:r>
          </a:p>
        </p:txBody>
      </p:sp>
      <p:sp>
        <p:nvSpPr>
          <p:cNvPr id="4" name="TextBox 3"/>
          <p:cNvSpPr txBox="1"/>
          <p:nvPr/>
        </p:nvSpPr>
        <p:spPr>
          <a:xfrm>
            <a:off x="6887329" y="6502399"/>
            <a:ext cx="4451231" cy="230832"/>
          </a:xfrm>
          <a:prstGeom prst="rect">
            <a:avLst/>
          </a:prstGeom>
          <a:noFill/>
        </p:spPr>
        <p:txBody>
          <a:bodyPr wrap="square" rtlCol="0">
            <a:spAutoFit/>
          </a:bodyPr>
          <a:lstStyle/>
          <a:p>
            <a:r>
              <a:rPr lang="en-US" sz="900"/>
              <a:t>https://www.psychologicalscience.org/publications/psychological_science/preregistration</a:t>
            </a:r>
            <a:endParaRPr lang="en-US" sz="900" dirty="0"/>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27509" y="4002357"/>
            <a:ext cx="3770869" cy="2500042"/>
          </a:xfrm>
          <a:prstGeom prst="rect">
            <a:avLst/>
          </a:prstGeom>
        </p:spPr>
      </p:pic>
    </p:spTree>
    <p:extLst>
      <p:ext uri="{BB962C8B-B14F-4D97-AF65-F5344CB8AC3E}">
        <p14:creationId xmlns:p14="http://schemas.microsoft.com/office/powerpoint/2010/main" val="21292759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normAutofit/>
          </a:bodyPr>
          <a:lstStyle/>
          <a:p>
            <a:r>
              <a:rPr lang="en-US" dirty="0">
                <a:hlinkClick r:id="rId2"/>
              </a:rPr>
              <a:t>https://social-science-data-editors.github.io/guidance/</a:t>
            </a:r>
            <a:r>
              <a:rPr lang="en-US" dirty="0"/>
              <a:t> </a:t>
            </a:r>
          </a:p>
          <a:p>
            <a:pPr lvl="1"/>
            <a:r>
              <a:rPr lang="en-US" b="1" dirty="0">
                <a:hlinkClick r:id="rId3"/>
              </a:rPr>
              <a:t>template README</a:t>
            </a:r>
            <a:r>
              <a:rPr lang="en-US" dirty="0"/>
              <a:t> </a:t>
            </a:r>
          </a:p>
          <a:p>
            <a:pPr lvl="1"/>
            <a:r>
              <a:rPr lang="en-US" dirty="0">
                <a:hlinkClick r:id="rId4"/>
              </a:rPr>
              <a:t>discussion of licensing</a:t>
            </a:r>
            <a:endParaRPr lang="en-US" dirty="0"/>
          </a:p>
          <a:p>
            <a:pPr lvl="1"/>
            <a:r>
              <a:rPr lang="en-US" dirty="0">
                <a:hlinkClick r:id="rId5"/>
              </a:rPr>
              <a:t>data citation guidance</a:t>
            </a:r>
            <a:endParaRPr lang="en-US" dirty="0"/>
          </a:p>
          <a:p>
            <a:r>
              <a:rPr lang="en-US" dirty="0">
                <a:hlinkClick r:id="rId6"/>
              </a:rPr>
              <a:t>https://aeadataeditor.github.io/</a:t>
            </a:r>
            <a:r>
              <a:rPr lang="en-US" dirty="0"/>
              <a:t> </a:t>
            </a:r>
          </a:p>
          <a:p>
            <a:pPr marL="457200" lvl="1" indent="0">
              <a:buNone/>
            </a:pPr>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7"/>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8"/>
          <a:stretch>
            <a:fillRect/>
          </a:stretch>
        </p:blipFill>
        <p:spPr>
          <a:xfrm>
            <a:off x="3320994" y="4001294"/>
            <a:ext cx="1546860" cy="524730"/>
          </a:xfrm>
          <a:prstGeom prst="rect">
            <a:avLst/>
          </a:prstGeom>
        </p:spPr>
      </p:pic>
      <p:pic>
        <p:nvPicPr>
          <p:cNvPr id="7" name="Picture 6">
            <a:extLst>
              <a:ext uri="{FF2B5EF4-FFF2-40B4-BE49-F238E27FC236}">
                <a16:creationId xmlns:a16="http://schemas.microsoft.com/office/drawing/2014/main" id="{39D8C7D6-C880-8033-EBFC-C1629113B3D7}"/>
              </a:ext>
            </a:extLst>
          </p:cNvPr>
          <p:cNvPicPr>
            <a:picLocks noChangeAspect="1"/>
          </p:cNvPicPr>
          <p:nvPr/>
        </p:nvPicPr>
        <p:blipFill>
          <a:blip r:embed="rId9"/>
          <a:stretch>
            <a:fillRect/>
          </a:stretch>
        </p:blipFill>
        <p:spPr>
          <a:xfrm>
            <a:off x="6249724" y="3698727"/>
            <a:ext cx="5425440" cy="2890000"/>
          </a:xfrm>
          <a:prstGeom prst="rect">
            <a:avLst/>
          </a:prstGeom>
        </p:spPr>
      </p:pic>
    </p:spTree>
    <p:extLst>
      <p:ext uri="{BB962C8B-B14F-4D97-AF65-F5344CB8AC3E}">
        <p14:creationId xmlns:p14="http://schemas.microsoft.com/office/powerpoint/2010/main" val="159650268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p:txBody>
      </p:sp>
    </p:spTree>
    <p:extLst>
      <p:ext uri="{BB962C8B-B14F-4D97-AF65-F5344CB8AC3E}">
        <p14:creationId xmlns:p14="http://schemas.microsoft.com/office/powerpoint/2010/main" val="67627553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Reminder: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4"/>
            </a:pPr>
            <a:r>
              <a:rPr lang="en-US" dirty="0"/>
              <a:t>Learn to automate</a:t>
            </a:r>
            <a:br>
              <a:rPr lang="en-US" dirty="0"/>
            </a:br>
            <a:r>
              <a:rPr lang="en-US" sz="2000" i="1" dirty="0"/>
              <a:t>Run all code again and again, use APIs to download, use conditional processing to handle various aspects</a:t>
            </a:r>
            <a:endParaRPr lang="en-US" i="1" dirty="0"/>
          </a:p>
          <a:p>
            <a:pPr marL="514350" indent="-514350">
              <a:buFont typeface="+mj-lt"/>
              <a:buAutoNum type="arabicPeriod" startAt="4"/>
            </a:pPr>
            <a:r>
              <a:rPr lang="en-US" dirty="0"/>
              <a:t>Preserve it all</a:t>
            </a:r>
            <a:br>
              <a:rPr lang="en-US" dirty="0"/>
            </a:br>
            <a:r>
              <a:rPr lang="en-US" sz="2000" i="1" dirty="0"/>
              <a:t>Use version control, tag releases, preserve data (separately), understand the difference between sharing and preserving</a:t>
            </a:r>
            <a:endParaRPr lang="en-US" i="1" dirty="0"/>
          </a:p>
        </p:txBody>
      </p:sp>
    </p:spTree>
    <p:extLst>
      <p:ext uri="{BB962C8B-B14F-4D97-AF65-F5344CB8AC3E}">
        <p14:creationId xmlns:p14="http://schemas.microsoft.com/office/powerpoint/2010/main" val="21817288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spTree>
    <p:extLst>
      <p:ext uri="{BB962C8B-B14F-4D97-AF65-F5344CB8AC3E}">
        <p14:creationId xmlns:p14="http://schemas.microsoft.com/office/powerpoint/2010/main" val="23984321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F329A-3532-38E6-F719-1D3516507C7F}"/>
              </a:ext>
            </a:extLst>
          </p:cNvPr>
          <p:cNvSpPr>
            <a:spLocks noGrp="1"/>
          </p:cNvSpPr>
          <p:nvPr>
            <p:ph type="title"/>
          </p:nvPr>
        </p:nvSpPr>
        <p:spPr/>
        <p:txBody>
          <a:bodyPr/>
          <a:lstStyle/>
          <a:p>
            <a:r>
              <a:rPr lang="en-US" dirty="0"/>
              <a:t>Extra slides (</a:t>
            </a:r>
            <a:r>
              <a:rPr lang="en-US"/>
              <a:t>not presented)</a:t>
            </a:r>
            <a:endParaRPr lang="en-US" dirty="0"/>
          </a:p>
        </p:txBody>
      </p:sp>
    </p:spTree>
    <p:extLst>
      <p:ext uri="{BB962C8B-B14F-4D97-AF65-F5344CB8AC3E}">
        <p14:creationId xmlns:p14="http://schemas.microsoft.com/office/powerpoint/2010/main" val="225340523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F329A-3532-38E6-F719-1D3516507C7F}"/>
              </a:ext>
            </a:extLst>
          </p:cNvPr>
          <p:cNvSpPr>
            <a:spLocks noGrp="1"/>
          </p:cNvSpPr>
          <p:nvPr>
            <p:ph type="title"/>
          </p:nvPr>
        </p:nvSpPr>
        <p:spPr/>
        <p:txBody>
          <a:bodyPr/>
          <a:lstStyle/>
          <a:p>
            <a:r>
              <a:rPr lang="en-US" dirty="0"/>
              <a:t>Data Citations</a:t>
            </a:r>
          </a:p>
        </p:txBody>
      </p:sp>
    </p:spTree>
    <p:extLst>
      <p:ext uri="{BB962C8B-B14F-4D97-AF65-F5344CB8AC3E}">
        <p14:creationId xmlns:p14="http://schemas.microsoft.com/office/powerpoint/2010/main" val="192923585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a:t>
            </a:r>
          </a:p>
        </p:txBody>
      </p:sp>
      <p:sp>
        <p:nvSpPr>
          <p:cNvPr id="3" name="Content Placeholder 2"/>
          <p:cNvSpPr>
            <a:spLocks noGrp="1"/>
          </p:cNvSpPr>
          <p:nvPr>
            <p:ph idx="1"/>
          </p:nvPr>
        </p:nvSpPr>
        <p:spPr>
          <a:xfrm>
            <a:off x="584683" y="1866900"/>
            <a:ext cx="3260695" cy="4351338"/>
          </a:xfrm>
        </p:spPr>
        <p:txBody>
          <a:bodyPr>
            <a:normAutofit/>
          </a:bodyPr>
          <a:lstStyle/>
          <a:p>
            <a:r>
              <a:rPr lang="en-US" sz="2800" dirty="0"/>
              <a:t>Creating specific guidance in the absence of strong discipline-specific guidance</a:t>
            </a:r>
          </a:p>
          <a:p>
            <a:endParaRPr lang="en-US" sz="2800" dirty="0"/>
          </a:p>
        </p:txBody>
      </p:sp>
      <p:pic>
        <p:nvPicPr>
          <p:cNvPr id="5" name="Picture 4">
            <a:hlinkClick r:id="rId2"/>
          </p:cNvPr>
          <p:cNvPicPr>
            <a:picLocks noChangeAspect="1"/>
          </p:cNvPicPr>
          <p:nvPr/>
        </p:nvPicPr>
        <p:blipFill>
          <a:blip r:embed="rId3"/>
          <a:stretch>
            <a:fillRect/>
          </a:stretch>
        </p:blipFill>
        <p:spPr>
          <a:xfrm>
            <a:off x="4143076" y="1847850"/>
            <a:ext cx="7691736" cy="3810000"/>
          </a:xfrm>
          <a:prstGeom prst="rect">
            <a:avLst/>
          </a:prstGeom>
          <a:ln>
            <a:solidFill>
              <a:schemeClr val="accent1"/>
            </a:solidFill>
          </a:ln>
          <a:effectLst>
            <a:outerShdw blurRad="50800" dist="127000" dir="2700000" algn="tl" rotWithShape="0">
              <a:prstClr val="black">
                <a:alpha val="40000"/>
              </a:prstClr>
            </a:outerShdw>
          </a:effectLst>
        </p:spPr>
      </p:pic>
      <p:sp>
        <p:nvSpPr>
          <p:cNvPr id="6" name="TextBox 5"/>
          <p:cNvSpPr txBox="1"/>
          <p:nvPr/>
        </p:nvSpPr>
        <p:spPr>
          <a:xfrm>
            <a:off x="3437164" y="5848906"/>
            <a:ext cx="8686800" cy="369332"/>
          </a:xfrm>
          <a:prstGeom prst="rect">
            <a:avLst/>
          </a:prstGeom>
          <a:noFill/>
        </p:spPr>
        <p:txBody>
          <a:bodyPr wrap="square" rtlCol="0">
            <a:spAutoFit/>
          </a:bodyPr>
          <a:lstStyle/>
          <a:p>
            <a:r>
              <a:rPr lang="en-US" dirty="0">
                <a:hlinkClick r:id="rId2"/>
              </a:rPr>
              <a:t>https://social-science-data-editors.github.io/guidance/addtl-data-citation-guidance.html</a:t>
            </a:r>
            <a:r>
              <a:rPr lang="en-US" dirty="0"/>
              <a:t> </a:t>
            </a:r>
          </a:p>
        </p:txBody>
      </p:sp>
    </p:spTree>
    <p:extLst>
      <p:ext uri="{BB962C8B-B14F-4D97-AF65-F5344CB8AC3E}">
        <p14:creationId xmlns:p14="http://schemas.microsoft.com/office/powerpoint/2010/main" val="29248935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49654730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Citation</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a:t>Attributes the file to the proper source</a:t>
            </a:r>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6796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chemeClr val="accent4">
                    <a:lumMod val="75000"/>
                  </a:schemeClr>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lnSpcReduction="10000"/>
          </a:bodyPr>
          <a:lstStyle/>
          <a:p>
            <a:pPr marL="0" indent="0">
              <a:buNone/>
            </a:pPr>
            <a:r>
              <a:rPr lang="en-US" b="1" dirty="0"/>
              <a:t>Suggested Citation:</a:t>
            </a:r>
          </a:p>
          <a:p>
            <a:pPr marL="0" indent="0">
              <a:buNone/>
            </a:pPr>
            <a:r>
              <a:rPr lang="en-US" sz="3600" dirty="0">
                <a:solidFill>
                  <a:schemeClr val="accent2"/>
                </a:solidFill>
              </a:rPr>
              <a:t>S&amp;P Dow Jones Indices LLC</a:t>
            </a:r>
            <a:r>
              <a:rPr lang="en-US" sz="3600" dirty="0"/>
              <a:t>, </a:t>
            </a:r>
            <a:r>
              <a:rPr lang="en-US" sz="3600" i="1" dirty="0">
                <a:solidFill>
                  <a:schemeClr val="accent6"/>
                </a:solidFill>
              </a:rPr>
              <a:t>S&amp;P 500 [SP500]</a:t>
            </a:r>
            <a:r>
              <a:rPr lang="en-US" sz="3600" dirty="0">
                <a:solidFill>
                  <a:schemeClr val="accent6"/>
                </a:solidFill>
              </a:rPr>
              <a:t>, </a:t>
            </a:r>
            <a:r>
              <a:rPr lang="en-US" sz="3600" dirty="0"/>
              <a:t>retrieved from </a:t>
            </a:r>
            <a:r>
              <a:rPr lang="en-US" sz="3600" dirty="0">
                <a:solidFill>
                  <a:schemeClr val="accent1"/>
                </a:solidFill>
              </a:rPr>
              <a:t>FRED, Federal Reserve Bank of St. Louis</a:t>
            </a:r>
            <a:r>
              <a:rPr lang="en-US" sz="3600" dirty="0"/>
              <a:t>; </a:t>
            </a:r>
            <a:r>
              <a:rPr lang="en-US" sz="3600" dirty="0">
                <a:solidFill>
                  <a:srgbClr val="C00000"/>
                </a:solidFill>
              </a:rPr>
              <a:t>https://fred.stlouisfed.org/series/SP500</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939620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round (2012-)</a:t>
            </a:r>
          </a:p>
        </p:txBody>
      </p:sp>
      <p:sp>
        <p:nvSpPr>
          <p:cNvPr id="3" name="Content Placeholder 2"/>
          <p:cNvSpPr>
            <a:spLocks noGrp="1"/>
          </p:cNvSpPr>
          <p:nvPr>
            <p:ph idx="1"/>
          </p:nvPr>
        </p:nvSpPr>
        <p:spPr>
          <a:xfrm>
            <a:off x="2358662" y="1583140"/>
            <a:ext cx="8175716" cy="4728308"/>
          </a:xfrm>
        </p:spPr>
        <p:txBody>
          <a:bodyPr>
            <a:noAutofit/>
          </a:bodyPr>
          <a:lstStyle/>
          <a:p>
            <a:r>
              <a:rPr lang="en-US" sz="4400" b="1" dirty="0"/>
              <a:t>Greater </a:t>
            </a:r>
            <a:r>
              <a:rPr lang="en-US" sz="4400" b="1" u="sng" dirty="0">
                <a:solidFill>
                  <a:schemeClr val="accent5">
                    <a:lumMod val="75000"/>
                  </a:schemeClr>
                </a:solidFill>
              </a:rPr>
              <a:t>enforcement</a:t>
            </a:r>
            <a:r>
              <a:rPr lang="en-US" sz="4400" b="1" dirty="0"/>
              <a:t> of data (and code) availability</a:t>
            </a:r>
          </a:p>
          <a:p>
            <a:pPr lvl="1"/>
            <a:r>
              <a:rPr lang="en-US" sz="3600" dirty="0"/>
              <a:t>2015, AJ Political Science</a:t>
            </a:r>
          </a:p>
          <a:p>
            <a:pPr lvl="1"/>
            <a:r>
              <a:rPr lang="en-US" sz="3600" dirty="0"/>
              <a:t>2016, Data Editor for ASA Software Section</a:t>
            </a:r>
          </a:p>
          <a:p>
            <a:pPr lvl="1"/>
            <a:r>
              <a:rPr lang="en-US" sz="3600" dirty="0"/>
              <a:t>2016, Statistical review added Science</a:t>
            </a:r>
          </a:p>
          <a:p>
            <a:pPr lvl="1"/>
            <a:r>
              <a:rPr lang="en-US" sz="3600" dirty="0"/>
              <a:t>2017: AEA appoints Data Editor, with mandate to do similar activities </a:t>
            </a:r>
            <a:br>
              <a:rPr lang="en-US" sz="3600" dirty="0"/>
            </a:br>
            <a:r>
              <a:rPr lang="en-US" sz="2800" dirty="0"/>
              <a:t>(also EJ, </a:t>
            </a:r>
            <a:r>
              <a:rPr lang="en-US" sz="2800" dirty="0" err="1"/>
              <a:t>Restud</a:t>
            </a:r>
            <a:r>
              <a:rPr lang="en-US" sz="2800" dirty="0"/>
              <a:t>)</a:t>
            </a:r>
            <a:endParaRPr lang="en-US" sz="3600" dirty="0"/>
          </a:p>
        </p:txBody>
      </p:sp>
    </p:spTree>
    <p:extLst>
      <p:ext uri="{BB962C8B-B14F-4D97-AF65-F5344CB8AC3E}">
        <p14:creationId xmlns:p14="http://schemas.microsoft.com/office/powerpoint/2010/main" val="342430747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a:t>Constructed Citation:</a:t>
            </a:r>
          </a:p>
          <a:p>
            <a:pPr marL="0" indent="0">
              <a:buNone/>
            </a:pPr>
            <a:r>
              <a:rPr lang="en-US" sz="3600" dirty="0">
                <a:solidFill>
                  <a:schemeClr val="accent2"/>
                </a:solidFill>
              </a:rPr>
              <a:t>Institute for Employment Research (IAB), </a:t>
            </a:r>
            <a:r>
              <a:rPr lang="en-US" sz="3600" dirty="0">
                <a:solidFill>
                  <a:schemeClr val="accent6"/>
                </a:solidFill>
              </a:rPr>
              <a:t>Establishment History Panel 1975-2018</a:t>
            </a:r>
            <a:r>
              <a:rPr lang="en-US" sz="3600" dirty="0"/>
              <a:t>. Accessed via the </a:t>
            </a:r>
            <a:r>
              <a:rPr lang="en-US" sz="3600" dirty="0">
                <a:solidFill>
                  <a:schemeClr val="accent1"/>
                </a:solidFill>
              </a:rPr>
              <a:t>Research Data Centre (FDZ) of the German Federal Employment Agency </a:t>
            </a:r>
            <a:r>
              <a:rPr lang="en-US" sz="3600" dirty="0">
                <a:solidFill>
                  <a:srgbClr val="C00000"/>
                </a:solidFill>
              </a:rPr>
              <a:t>DOI: 10.5164/IAB.BHP7518.de.en.v1</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800843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chemeClr val="accent2">
                    <a:lumMod val="20000"/>
                    <a:lumOff val="80000"/>
                  </a:schemeClr>
                </a:solidFill>
              </a:rPr>
              <a:t>Persistent identifier</a:t>
            </a:r>
          </a:p>
        </p:txBody>
      </p:sp>
      <p:sp>
        <p:nvSpPr>
          <p:cNvPr id="4" name="Content Placeholder 3"/>
          <p:cNvSpPr>
            <a:spLocks noGrp="1"/>
          </p:cNvSpPr>
          <p:nvPr>
            <p:ph sz="half" idx="2"/>
          </p:nvPr>
        </p:nvSpPr>
        <p:spPr/>
        <p:txBody>
          <a:bodyPr>
            <a:normAutofit/>
          </a:bodyPr>
          <a:lstStyle/>
          <a:p>
            <a:pPr marL="0" indent="0">
              <a:buNone/>
            </a:pPr>
            <a:r>
              <a:rPr lang="en-US" b="1" dirty="0"/>
              <a:t>Constructed Citation:</a:t>
            </a:r>
          </a:p>
          <a:p>
            <a:pPr marL="0" indent="0">
              <a:buNone/>
            </a:pPr>
            <a:r>
              <a:rPr lang="en-US" sz="3600" dirty="0">
                <a:solidFill>
                  <a:schemeClr val="accent2"/>
                </a:solidFill>
              </a:rPr>
              <a:t>US Census Bureau, </a:t>
            </a:r>
            <a:r>
              <a:rPr lang="en-US" sz="3600" dirty="0">
                <a:solidFill>
                  <a:schemeClr val="accent6"/>
                </a:solidFill>
              </a:rPr>
              <a:t>Longitudinal Business Database (LBD) </a:t>
            </a:r>
            <a:r>
              <a:rPr lang="en-US" sz="3600" dirty="0">
                <a:solidFill>
                  <a:srgbClr val="C00000"/>
                </a:solidFill>
              </a:rPr>
              <a:t>1975-2018</a:t>
            </a:r>
            <a:r>
              <a:rPr lang="en-US" sz="3600" dirty="0"/>
              <a:t>. Last accessed via the </a:t>
            </a:r>
            <a:r>
              <a:rPr lang="en-US" sz="3600" dirty="0">
                <a:solidFill>
                  <a:schemeClr val="accent1"/>
                </a:solidFill>
              </a:rPr>
              <a:t>Federal Statistical Research Data Centre (FSRDC)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203698931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B12E-885B-14EC-6D41-BD08E7B92A92}"/>
              </a:ext>
            </a:extLst>
          </p:cNvPr>
          <p:cNvSpPr>
            <a:spLocks noGrp="1"/>
          </p:cNvSpPr>
          <p:nvPr>
            <p:ph type="title"/>
          </p:nvPr>
        </p:nvSpPr>
        <p:spPr/>
        <p:txBody>
          <a:bodyPr/>
          <a:lstStyle/>
          <a:p>
            <a:r>
              <a:rPr lang="en-US" dirty="0"/>
              <a:t>Try it out yourself</a:t>
            </a:r>
          </a:p>
        </p:txBody>
      </p:sp>
      <p:sp>
        <p:nvSpPr>
          <p:cNvPr id="3" name="Content Placeholder 2">
            <a:extLst>
              <a:ext uri="{FF2B5EF4-FFF2-40B4-BE49-F238E27FC236}">
                <a16:creationId xmlns:a16="http://schemas.microsoft.com/office/drawing/2014/main" id="{626D5548-ADAC-94A4-3BA9-BCFE7408F615}"/>
              </a:ext>
            </a:extLst>
          </p:cNvPr>
          <p:cNvSpPr>
            <a:spLocks noGrp="1"/>
          </p:cNvSpPr>
          <p:nvPr>
            <p:ph sz="half" idx="1"/>
          </p:nvPr>
        </p:nvSpPr>
        <p:spPr/>
        <p:txBody>
          <a:bodyPr/>
          <a:lstStyle/>
          <a:p>
            <a:r>
              <a:rPr lang="en-US" dirty="0"/>
              <a:t>Construct an (approximate) data citation</a:t>
            </a:r>
          </a:p>
          <a:p>
            <a:r>
              <a:rPr lang="en-US" dirty="0">
                <a:hlinkClick r:id="rId2"/>
              </a:rPr>
              <a:t>https://social-science-data-editors.github.io/guidance/addtl-data-citation-guidance.html#try-it-out</a:t>
            </a:r>
            <a:r>
              <a:rPr lang="en-US" dirty="0"/>
              <a:t> </a:t>
            </a:r>
          </a:p>
        </p:txBody>
      </p:sp>
      <p:pic>
        <p:nvPicPr>
          <p:cNvPr id="6" name="Content Placeholder 5">
            <a:extLst>
              <a:ext uri="{FF2B5EF4-FFF2-40B4-BE49-F238E27FC236}">
                <a16:creationId xmlns:a16="http://schemas.microsoft.com/office/drawing/2014/main" id="{459566D5-C448-C00E-1FD4-84E461A2C931}"/>
              </a:ext>
            </a:extLst>
          </p:cNvPr>
          <p:cNvPicPr>
            <a:picLocks noGrp="1" noChangeAspect="1"/>
          </p:cNvPicPr>
          <p:nvPr>
            <p:ph sz="half" idx="2"/>
          </p:nvPr>
        </p:nvPicPr>
        <p:blipFill>
          <a:blip r:embed="rId3"/>
          <a:stretch>
            <a:fillRect/>
          </a:stretch>
        </p:blipFill>
        <p:spPr>
          <a:xfrm>
            <a:off x="6172200" y="2500944"/>
            <a:ext cx="5181600" cy="3000699"/>
          </a:xfrm>
        </p:spPr>
      </p:pic>
    </p:spTree>
    <p:extLst>
      <p:ext uri="{BB962C8B-B14F-4D97-AF65-F5344CB8AC3E}">
        <p14:creationId xmlns:p14="http://schemas.microsoft.com/office/powerpoint/2010/main" val="836615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 Access, Rights</a:t>
            </a:r>
          </a:p>
        </p:txBody>
      </p:sp>
      <p:sp>
        <p:nvSpPr>
          <p:cNvPr id="3" name="Content Placeholder 2"/>
          <p:cNvSpPr>
            <a:spLocks noGrp="1"/>
          </p:cNvSpPr>
          <p:nvPr>
            <p:ph idx="1"/>
          </p:nvPr>
        </p:nvSpPr>
        <p:spPr/>
        <p:txBody>
          <a:bodyPr/>
          <a:lstStyle/>
          <a:p>
            <a:r>
              <a:rPr lang="en-US" sz="3200" dirty="0"/>
              <a:t>Any data can be cited – even if you can’t download it</a:t>
            </a:r>
          </a:p>
          <a:p>
            <a:r>
              <a:rPr lang="en-US" sz="3200" dirty="0"/>
              <a:t>Any data that you accessed … can have that access be described</a:t>
            </a:r>
          </a:p>
          <a:p>
            <a:pPr lvl="1"/>
            <a:r>
              <a:rPr lang="en-US" sz="2800" dirty="0"/>
              <a:t>But caution: It should be such that others can also repeat the access!</a:t>
            </a:r>
          </a:p>
          <a:p>
            <a:r>
              <a:rPr lang="en-US" sz="3200" dirty="0"/>
              <a:t>Just because you “have” the data does not mean you can give it to others</a:t>
            </a:r>
          </a:p>
          <a:p>
            <a:pPr lvl="1"/>
            <a:r>
              <a:rPr lang="en-US" sz="2800" dirty="0"/>
              <a:t>Also: distinguish between “sharing” and “publishing”</a:t>
            </a:r>
          </a:p>
          <a:p>
            <a:pPr lvl="1"/>
            <a:r>
              <a:rPr lang="en-US" sz="2800" dirty="0"/>
              <a:t>Know your terms of use!</a:t>
            </a:r>
          </a:p>
          <a:p>
            <a:endParaRPr lang="en-US" dirty="0"/>
          </a:p>
        </p:txBody>
      </p:sp>
    </p:spTree>
    <p:extLst>
      <p:ext uri="{BB962C8B-B14F-4D97-AF65-F5344CB8AC3E}">
        <p14:creationId xmlns:p14="http://schemas.microsoft.com/office/powerpoint/2010/main" val="28652494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7640652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3: Data Citations</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fontScale="92500" lnSpcReduction="10000"/>
          </a:bodyPr>
          <a:lstStyle/>
          <a:p>
            <a:pPr marL="0" indent="0" algn="ctr">
              <a:buNone/>
            </a:pPr>
            <a:r>
              <a:rPr lang="en-US" sz="5400" dirty="0"/>
              <a:t>Cite every data source</a:t>
            </a:r>
          </a:p>
          <a:p>
            <a:pPr marL="0" indent="0" algn="ctr">
              <a:buNone/>
            </a:pPr>
            <a:endParaRPr lang="en-US" sz="5400" dirty="0"/>
          </a:p>
          <a:p>
            <a:pPr marL="0" indent="0" algn="ctr">
              <a:buNone/>
            </a:pPr>
            <a:r>
              <a:rPr lang="en-US" sz="5400" dirty="0"/>
              <a:t>(not only the paper that describes the source!)</a:t>
            </a:r>
          </a:p>
          <a:p>
            <a:pPr marL="0" indent="0" algn="ctr">
              <a:buNone/>
            </a:pPr>
            <a:endParaRPr lang="en-US" sz="5400" dirty="0"/>
          </a:p>
          <a:p>
            <a:pPr marL="0" indent="0" algn="ctr">
              <a:buNone/>
            </a:pPr>
            <a:r>
              <a:rPr lang="en-US" sz="2400" dirty="0"/>
              <a:t>(also: add them to the </a:t>
            </a:r>
            <a:br>
              <a:rPr lang="en-US" sz="2400" dirty="0"/>
            </a:br>
            <a:r>
              <a:rPr lang="en-US" sz="2400" dirty="0"/>
              <a:t>Social Science Data Editors’ template README)</a:t>
            </a:r>
          </a:p>
        </p:txBody>
      </p:sp>
    </p:spTree>
    <p:extLst>
      <p:ext uri="{BB962C8B-B14F-4D97-AF65-F5344CB8AC3E}">
        <p14:creationId xmlns:p14="http://schemas.microsoft.com/office/powerpoint/2010/main" val="60891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Registered Reports (2014-)</a:t>
            </a:r>
          </a:p>
        </p:txBody>
      </p:sp>
      <p:sp>
        <p:nvSpPr>
          <p:cNvPr id="3" name="Content Placeholder 2"/>
          <p:cNvSpPr>
            <a:spLocks noGrp="1"/>
          </p:cNvSpPr>
          <p:nvPr>
            <p:ph idx="1"/>
          </p:nvPr>
        </p:nvSpPr>
        <p:spPr>
          <a:xfrm>
            <a:off x="2358662" y="1960110"/>
            <a:ext cx="8175716" cy="4351338"/>
          </a:xfrm>
        </p:spPr>
        <p:txBody>
          <a:bodyPr>
            <a:normAutofit/>
          </a:bodyPr>
          <a:lstStyle/>
          <a:p>
            <a:pPr lvl="1"/>
            <a:r>
              <a:rPr lang="en-US" sz="3200" dirty="0">
                <a:hlinkClick r:id="rId3"/>
              </a:rPr>
              <a:t>https://cos.io/rr</a:t>
            </a:r>
            <a:r>
              <a:rPr lang="en-US" sz="3200" dirty="0"/>
              <a:t> </a:t>
            </a:r>
          </a:p>
          <a:p>
            <a:pPr lvl="1"/>
            <a:r>
              <a:rPr lang="en-US" sz="3600" dirty="0"/>
              <a:t>Chambers (2014)</a:t>
            </a:r>
          </a:p>
          <a:p>
            <a:pPr lvl="1"/>
            <a:r>
              <a:rPr lang="en-US" sz="3600" dirty="0" err="1"/>
              <a:t>Nosek</a:t>
            </a:r>
            <a:r>
              <a:rPr lang="en-US" sz="3600" dirty="0"/>
              <a:t> &amp; </a:t>
            </a:r>
            <a:r>
              <a:rPr lang="en-US" sz="3600" dirty="0" err="1"/>
              <a:t>Lakens</a:t>
            </a:r>
            <a:r>
              <a:rPr lang="en-US" sz="3600" dirty="0"/>
              <a:t> (2014)</a:t>
            </a:r>
          </a:p>
          <a:p>
            <a:pPr lvl="1"/>
            <a:endParaRPr lang="en-US" sz="3600" dirty="0"/>
          </a:p>
          <a:p>
            <a:endParaRPr lang="en-US" sz="3600" dirty="0"/>
          </a:p>
          <a:p>
            <a:endParaRPr lang="en-US" sz="3600" dirty="0"/>
          </a:p>
          <a:p>
            <a:r>
              <a:rPr lang="en-US" sz="3600" dirty="0"/>
              <a:t>Close cousin: Results-blind review</a:t>
            </a:r>
          </a:p>
        </p:txBody>
      </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58662" y="3665310"/>
            <a:ext cx="7620000" cy="1771650"/>
          </a:xfrm>
          <a:prstGeom prst="rect">
            <a:avLst/>
          </a:prstGeom>
        </p:spPr>
      </p:pic>
    </p:spTree>
    <p:extLst>
      <p:ext uri="{BB962C8B-B14F-4D97-AF65-F5344CB8AC3E}">
        <p14:creationId xmlns:p14="http://schemas.microsoft.com/office/powerpoint/2010/main" val="3838239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a:t>Preprints</a:t>
            </a:r>
            <a:r>
              <a:rPr lang="en-US" dirty="0"/>
              <a:t> in other sciences </a:t>
            </a:r>
          </a:p>
        </p:txBody>
      </p:sp>
      <p:sp>
        <p:nvSpPr>
          <p:cNvPr id="3" name="Content Placeholder 2"/>
          <p:cNvSpPr>
            <a:spLocks noGrp="1"/>
          </p:cNvSpPr>
          <p:nvPr>
            <p:ph idx="1"/>
          </p:nvPr>
        </p:nvSpPr>
        <p:spPr>
          <a:xfrm>
            <a:off x="3147740" y="2229531"/>
            <a:ext cx="6597559" cy="4351338"/>
          </a:xfrm>
        </p:spPr>
        <p:txBody>
          <a:bodyPr>
            <a:normAutofit/>
          </a:bodyPr>
          <a:lstStyle/>
          <a:p>
            <a:pPr lvl="1"/>
            <a:r>
              <a:rPr lang="en-US" sz="3600" dirty="0" err="1"/>
              <a:t>bioRxiv</a:t>
            </a:r>
            <a:r>
              <a:rPr lang="en-US" sz="3600" dirty="0"/>
              <a:t> (2013)</a:t>
            </a:r>
          </a:p>
          <a:p>
            <a:pPr lvl="1"/>
            <a:r>
              <a:rPr lang="en-US" sz="3600" dirty="0" err="1"/>
              <a:t>PsyArXiv</a:t>
            </a:r>
            <a:r>
              <a:rPr lang="en-US" sz="3600" dirty="0"/>
              <a:t> (2016)</a:t>
            </a:r>
          </a:p>
        </p:txBody>
      </p:sp>
      <p:pic>
        <p:nvPicPr>
          <p:cNvPr id="4" name="Picture 3"/>
          <p:cNvPicPr>
            <a:picLocks noChangeAspect="1"/>
          </p:cNvPicPr>
          <p:nvPr/>
        </p:nvPicPr>
        <p:blipFill>
          <a:blip r:embed="rId2"/>
          <a:stretch>
            <a:fillRect/>
          </a:stretch>
        </p:blipFill>
        <p:spPr>
          <a:xfrm>
            <a:off x="1064940" y="3965129"/>
            <a:ext cx="3069030" cy="1612440"/>
          </a:xfrm>
          <a:prstGeom prst="rect">
            <a:avLst/>
          </a:prstGeom>
        </p:spPr>
      </p:pic>
      <p:pic>
        <p:nvPicPr>
          <p:cNvPr id="5" name="Picture 4"/>
          <p:cNvPicPr>
            <a:picLocks noChangeAspect="1"/>
          </p:cNvPicPr>
          <p:nvPr/>
        </p:nvPicPr>
        <p:blipFill>
          <a:blip r:embed="rId3"/>
          <a:stretch>
            <a:fillRect/>
          </a:stretch>
        </p:blipFill>
        <p:spPr>
          <a:xfrm>
            <a:off x="7664090" y="4195086"/>
            <a:ext cx="3200400" cy="1152525"/>
          </a:xfrm>
          <a:prstGeom prst="rect">
            <a:avLst/>
          </a:prstGeom>
        </p:spPr>
      </p:pic>
    </p:spTree>
    <p:extLst>
      <p:ext uri="{BB962C8B-B14F-4D97-AF65-F5344CB8AC3E}">
        <p14:creationId xmlns:p14="http://schemas.microsoft.com/office/powerpoint/2010/main" val="3530406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30766" y="365125"/>
            <a:ext cx="8689944" cy="6208058"/>
          </a:xfrm>
          <a:prstGeom prst="rect">
            <a:avLst/>
          </a:prstGeom>
        </p:spPr>
      </p:pic>
      <p:sp>
        <p:nvSpPr>
          <p:cNvPr id="5" name="TextBox 4"/>
          <p:cNvSpPr txBox="1"/>
          <p:nvPr/>
        </p:nvSpPr>
        <p:spPr>
          <a:xfrm>
            <a:off x="8212347" y="6388517"/>
            <a:ext cx="3692106" cy="369332"/>
          </a:xfrm>
          <a:prstGeom prst="rect">
            <a:avLst/>
          </a:prstGeom>
          <a:noFill/>
        </p:spPr>
        <p:txBody>
          <a:bodyPr wrap="square" rtlCol="0">
            <a:spAutoFit/>
          </a:bodyPr>
          <a:lstStyle/>
          <a:p>
            <a:r>
              <a:rPr lang="en-US" dirty="0" err="1"/>
              <a:t>Paluck</a:t>
            </a:r>
            <a:r>
              <a:rPr lang="en-US" dirty="0"/>
              <a:t> (2018) https://osf.io/kvbnh/</a:t>
            </a:r>
          </a:p>
        </p:txBody>
      </p:sp>
    </p:spTree>
    <p:extLst>
      <p:ext uri="{BB962C8B-B14F-4D97-AF65-F5344CB8AC3E}">
        <p14:creationId xmlns:p14="http://schemas.microsoft.com/office/powerpoint/2010/main" val="3572225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Context</a:t>
            </a:r>
          </a:p>
        </p:txBody>
      </p:sp>
    </p:spTree>
    <p:extLst>
      <p:ext uri="{BB962C8B-B14F-4D97-AF65-F5344CB8AC3E}">
        <p14:creationId xmlns:p14="http://schemas.microsoft.com/office/powerpoint/2010/main" val="3350473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a:solidFill>
                  <a:schemeClr val="bg1"/>
                </a:solidFill>
              </a:rPr>
              <a:t>So we’re good, right?</a:t>
            </a:r>
            <a:endParaRPr lang="en-US" dirty="0">
              <a:solidFill>
                <a:schemeClr val="bg1"/>
              </a:solidFill>
            </a:endParaRPr>
          </a:p>
        </p:txBody>
      </p:sp>
    </p:spTree>
    <p:extLst>
      <p:ext uri="{BB962C8B-B14F-4D97-AF65-F5344CB8AC3E}">
        <p14:creationId xmlns:p14="http://schemas.microsoft.com/office/powerpoint/2010/main" val="2704832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461665"/>
          </a:xfrm>
          <a:prstGeom prst="rect">
            <a:avLst/>
          </a:prstGeom>
          <a:noFill/>
        </p:spPr>
        <p:txBody>
          <a:bodyPr wrap="square" rtlCol="0">
            <a:spAutoFit/>
          </a:bodyPr>
          <a:lstStyle/>
          <a:p>
            <a:pPr algn="ctr"/>
            <a:r>
              <a:rPr lang="en-US" sz="2400" dirty="0">
                <a:solidFill>
                  <a:schemeClr val="bg1"/>
                </a:solidFill>
              </a:rPr>
              <a:t>Hm….</a:t>
            </a:r>
            <a:endParaRPr lang="en-US" sz="400" dirty="0">
              <a:solidFill>
                <a:schemeClr val="bg1"/>
              </a:solidFill>
            </a:endParaRPr>
          </a:p>
        </p:txBody>
      </p:sp>
    </p:spTree>
    <p:extLst>
      <p:ext uri="{BB962C8B-B14F-4D97-AF65-F5344CB8AC3E}">
        <p14:creationId xmlns:p14="http://schemas.microsoft.com/office/powerpoint/2010/main" val="2761615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FB014-16D4-C175-2972-CB13F5AFD7FD}"/>
              </a:ext>
            </a:extLst>
          </p:cNvPr>
          <p:cNvSpPr>
            <a:spLocks noGrp="1"/>
          </p:cNvSpPr>
          <p:nvPr>
            <p:ph type="title"/>
          </p:nvPr>
        </p:nvSpPr>
        <p:spPr/>
        <p:txBody>
          <a:bodyPr/>
          <a:lstStyle/>
          <a:p>
            <a:r>
              <a:rPr lang="en-US" dirty="0"/>
              <a:t>File drawer problem and publication bias</a:t>
            </a:r>
          </a:p>
        </p:txBody>
      </p:sp>
      <p:sp>
        <p:nvSpPr>
          <p:cNvPr id="3" name="Content Placeholder 2">
            <a:extLst>
              <a:ext uri="{FF2B5EF4-FFF2-40B4-BE49-F238E27FC236}">
                <a16:creationId xmlns:a16="http://schemas.microsoft.com/office/drawing/2014/main" id="{0FFEC492-6130-C050-1275-D668D6C07302}"/>
              </a:ext>
            </a:extLst>
          </p:cNvPr>
          <p:cNvSpPr>
            <a:spLocks noGrp="1"/>
          </p:cNvSpPr>
          <p:nvPr>
            <p:ph idx="1"/>
          </p:nvPr>
        </p:nvSpPr>
        <p:spPr/>
        <p:txBody>
          <a:bodyPr/>
          <a:lstStyle/>
          <a:p>
            <a:r>
              <a:rPr lang="en-US" dirty="0"/>
              <a:t>A bias in publication: “significant” results are more “interesting”</a:t>
            </a:r>
          </a:p>
          <a:p>
            <a:r>
              <a:rPr lang="en-US" dirty="0"/>
              <a:t>Consequence: “Uninteresting” (unpublishable) results remain in the “file drawer”</a:t>
            </a:r>
          </a:p>
          <a:p>
            <a:pPr marL="0" indent="0">
              <a:buNone/>
            </a:pPr>
            <a:endParaRPr lang="en-US" dirty="0"/>
          </a:p>
          <a:p>
            <a:pPr marL="0" indent="0">
              <a:buNone/>
            </a:pPr>
            <a:r>
              <a:rPr lang="en-US" dirty="0"/>
              <a:t>Effect:</a:t>
            </a:r>
          </a:p>
          <a:p>
            <a:r>
              <a:rPr lang="en-US" dirty="0"/>
              <a:t>Inference based on multiple studies will be biased</a:t>
            </a:r>
          </a:p>
        </p:txBody>
      </p:sp>
    </p:spTree>
    <p:extLst>
      <p:ext uri="{BB962C8B-B14F-4D97-AF65-F5344CB8AC3E}">
        <p14:creationId xmlns:p14="http://schemas.microsoft.com/office/powerpoint/2010/main" val="1609462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31A161-6B26-F48D-303C-360A6108422C}"/>
              </a:ext>
            </a:extLst>
          </p:cNvPr>
          <p:cNvPicPr>
            <a:picLocks noChangeAspect="1"/>
          </p:cNvPicPr>
          <p:nvPr/>
        </p:nvPicPr>
        <p:blipFill>
          <a:blip r:embed="rId3"/>
          <a:stretch>
            <a:fillRect/>
          </a:stretch>
        </p:blipFill>
        <p:spPr>
          <a:xfrm>
            <a:off x="1288800" y="497616"/>
            <a:ext cx="9614399" cy="586276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34413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005FC-7BA3-0591-8A3E-9104F1703BEF}"/>
              </a:ext>
            </a:extLst>
          </p:cNvPr>
          <p:cNvSpPr>
            <a:spLocks noGrp="1"/>
          </p:cNvSpPr>
          <p:nvPr>
            <p:ph type="title"/>
          </p:nvPr>
        </p:nvSpPr>
        <p:spPr/>
        <p:txBody>
          <a:bodyPr/>
          <a:lstStyle/>
          <a:p>
            <a:r>
              <a:rPr lang="en-US" dirty="0"/>
              <a:t>Proposed solution: Registries</a:t>
            </a:r>
          </a:p>
        </p:txBody>
      </p:sp>
      <p:sp>
        <p:nvSpPr>
          <p:cNvPr id="3" name="Content Placeholder 2">
            <a:extLst>
              <a:ext uri="{FF2B5EF4-FFF2-40B4-BE49-F238E27FC236}">
                <a16:creationId xmlns:a16="http://schemas.microsoft.com/office/drawing/2014/main" id="{D6B6D048-1CB9-1C60-328E-F1D9D92695B9}"/>
              </a:ext>
            </a:extLst>
          </p:cNvPr>
          <p:cNvSpPr>
            <a:spLocks noGrp="1"/>
          </p:cNvSpPr>
          <p:nvPr>
            <p:ph idx="1"/>
          </p:nvPr>
        </p:nvSpPr>
        <p:spPr/>
        <p:txBody>
          <a:bodyPr/>
          <a:lstStyle/>
          <a:p>
            <a:r>
              <a:rPr lang="en-US" dirty="0"/>
              <a:t>“Registration at inception of all clinical trials in a centralized, searchable database can reduce publication bias by enabling researchers to identify all studies related to a particular intervention.” (2007) [</a:t>
            </a:r>
            <a:r>
              <a:rPr lang="en-US" dirty="0">
                <a:hlinkClick r:id="rId2"/>
              </a:rPr>
              <a:t>1</a:t>
            </a:r>
            <a:r>
              <a:rPr lang="en-US" dirty="0"/>
              <a:t>]</a:t>
            </a:r>
          </a:p>
          <a:p>
            <a:r>
              <a:rPr lang="en-US" dirty="0"/>
              <a:t>“</a:t>
            </a:r>
            <a:r>
              <a:rPr lang="en-US" dirty="0">
                <a:effectLst/>
                <a:latin typeface="Times New Roman" panose="02020603050405020304" pitchFamily="18" charset="0"/>
              </a:rPr>
              <a:t>The ICMJE member journals will require, as a </a:t>
            </a:r>
            <a:r>
              <a:rPr lang="en-US" dirty="0" err="1">
                <a:effectLst/>
                <a:latin typeface="Times New Roman" panose="02020603050405020304" pitchFamily="18" charset="0"/>
              </a:rPr>
              <a:t>condi</a:t>
            </a:r>
            <a:r>
              <a:rPr lang="en-US" dirty="0">
                <a:effectLst/>
                <a:latin typeface="Times New Roman" panose="02020603050405020304" pitchFamily="18" charset="0"/>
              </a:rPr>
              <a:t>-</a:t>
            </a:r>
            <a:br>
              <a:rPr lang="en-US" dirty="0"/>
            </a:br>
            <a:r>
              <a:rPr lang="en-US" dirty="0" err="1">
                <a:effectLst/>
                <a:latin typeface="Times New Roman" panose="02020603050405020304" pitchFamily="18" charset="0"/>
              </a:rPr>
              <a:t>tion</a:t>
            </a:r>
            <a:r>
              <a:rPr lang="en-US" dirty="0">
                <a:effectLst/>
                <a:latin typeface="Times New Roman" panose="02020603050405020304" pitchFamily="18" charset="0"/>
              </a:rPr>
              <a:t> of consideration for publication, registration in a pub-</a:t>
            </a:r>
            <a:br>
              <a:rPr lang="en-US" dirty="0"/>
            </a:br>
            <a:r>
              <a:rPr lang="en-US" dirty="0" err="1">
                <a:effectLst/>
                <a:latin typeface="Times New Roman" panose="02020603050405020304" pitchFamily="18" charset="0"/>
              </a:rPr>
              <a:t>lic</a:t>
            </a:r>
            <a:r>
              <a:rPr lang="en-US" dirty="0">
                <a:effectLst/>
                <a:latin typeface="Times New Roman" panose="02020603050405020304" pitchFamily="18" charset="0"/>
              </a:rPr>
              <a:t> trials registry.” (2004) [</a:t>
            </a:r>
            <a:r>
              <a:rPr lang="en-US" dirty="0">
                <a:effectLst/>
                <a:latin typeface="Times New Roman" panose="02020603050405020304" pitchFamily="18" charset="0"/>
                <a:hlinkClick r:id="rId3"/>
              </a:rPr>
              <a:t>2</a:t>
            </a:r>
            <a:r>
              <a:rPr lang="en-US" dirty="0">
                <a:effectLst/>
                <a:latin typeface="Times New Roman" panose="02020603050405020304" pitchFamily="18" charset="0"/>
              </a:rPr>
              <a:t>]</a:t>
            </a:r>
            <a:endParaRPr lang="en-US" dirty="0"/>
          </a:p>
        </p:txBody>
      </p:sp>
    </p:spTree>
    <p:extLst>
      <p:ext uri="{BB962C8B-B14F-4D97-AF65-F5344CB8AC3E}">
        <p14:creationId xmlns:p14="http://schemas.microsoft.com/office/powerpoint/2010/main" val="2210930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a:t>Better public-use and shared data</a:t>
            </a:r>
          </a:p>
          <a:p>
            <a:r>
              <a:rPr lang="en-US" dirty="0"/>
              <a:t>Better ways of accessing preprints/ grey literature</a:t>
            </a:r>
          </a:p>
          <a:p>
            <a:r>
              <a:rPr lang="en-US" dirty="0"/>
              <a:t>Pre-registration of trials, experiments, and analyses</a:t>
            </a:r>
          </a:p>
        </p:txBody>
      </p:sp>
      <p:pic>
        <p:nvPicPr>
          <p:cNvPr id="6" name="Picture 5"/>
          <p:cNvPicPr>
            <a:picLocks noChangeAspect="1"/>
          </p:cNvPicPr>
          <p:nvPr/>
        </p:nvPicPr>
        <p:blipFill>
          <a:blip r:embed="rId3"/>
          <a:stretch>
            <a:fillRect/>
          </a:stretch>
        </p:blipFill>
        <p:spPr>
          <a:xfrm>
            <a:off x="7785100" y="5146675"/>
            <a:ext cx="3390900" cy="847725"/>
          </a:xfrm>
          <a:prstGeom prst="rect">
            <a:avLst/>
          </a:prstGeom>
        </p:spPr>
      </p:pic>
      <p:pic>
        <p:nvPicPr>
          <p:cNvPr id="7" name="Picture 6"/>
          <p:cNvPicPr>
            <a:picLocks noChangeAspect="1"/>
          </p:cNvPicPr>
          <p:nvPr/>
        </p:nvPicPr>
        <p:blipFill>
          <a:blip r:embed="rId4"/>
          <a:stretch>
            <a:fillRect/>
          </a:stretch>
        </p:blipFill>
        <p:spPr>
          <a:xfrm>
            <a:off x="5935662" y="5424487"/>
            <a:ext cx="1743075" cy="428625"/>
          </a:xfrm>
          <a:prstGeom prst="rect">
            <a:avLst/>
          </a:prstGeom>
        </p:spPr>
      </p:pic>
      <p:pic>
        <p:nvPicPr>
          <p:cNvPr id="8" name="Picture 7"/>
          <p:cNvPicPr>
            <a:picLocks noChangeAspect="1"/>
          </p:cNvPicPr>
          <p:nvPr/>
        </p:nvPicPr>
        <p:blipFill>
          <a:blip r:embed="rId5"/>
          <a:stretch>
            <a:fillRect/>
          </a:stretch>
        </p:blipFill>
        <p:spPr>
          <a:xfrm>
            <a:off x="1554480" y="4749397"/>
            <a:ext cx="3533775" cy="838200"/>
          </a:xfrm>
          <a:prstGeom prst="rect">
            <a:avLst/>
          </a:prstGeom>
        </p:spPr>
      </p:pic>
      <p:sp>
        <p:nvSpPr>
          <p:cNvPr id="4" name="Rectangle 3">
            <a:extLst>
              <a:ext uri="{FF2B5EF4-FFF2-40B4-BE49-F238E27FC236}">
                <a16:creationId xmlns:a16="http://schemas.microsoft.com/office/drawing/2014/main" id="{CFA34D3F-B406-1C69-428C-FBBE3E76B419}"/>
              </a:ext>
            </a:extLst>
          </p:cNvPr>
          <p:cNvSpPr/>
          <p:nvPr/>
        </p:nvSpPr>
        <p:spPr>
          <a:xfrm>
            <a:off x="522514" y="1690688"/>
            <a:ext cx="10831286" cy="2123666"/>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4370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D1184-7D00-174F-8F0B-D4C33D550AC9}"/>
              </a:ext>
            </a:extLst>
          </p:cNvPr>
          <p:cNvSpPr>
            <a:spLocks noGrp="1"/>
          </p:cNvSpPr>
          <p:nvPr>
            <p:ph type="title"/>
          </p:nvPr>
        </p:nvSpPr>
        <p:spPr/>
        <p:txBody>
          <a:bodyPr/>
          <a:lstStyle/>
          <a:p>
            <a:r>
              <a:rPr lang="en-US" dirty="0"/>
              <a:t>AEA Registry</a:t>
            </a:r>
          </a:p>
        </p:txBody>
      </p:sp>
      <p:pic>
        <p:nvPicPr>
          <p:cNvPr id="5" name="Content Placeholder 4">
            <a:extLst>
              <a:ext uri="{FF2B5EF4-FFF2-40B4-BE49-F238E27FC236}">
                <a16:creationId xmlns:a16="http://schemas.microsoft.com/office/drawing/2014/main" id="{5E756ED0-BF9C-8695-D9CC-2DEB6D1A9E87}"/>
              </a:ext>
            </a:extLst>
          </p:cNvPr>
          <p:cNvPicPr>
            <a:picLocks noGrp="1" noChangeAspect="1"/>
          </p:cNvPicPr>
          <p:nvPr>
            <p:ph idx="1"/>
          </p:nvPr>
        </p:nvPicPr>
        <p:blipFill>
          <a:blip r:embed="rId2"/>
          <a:stretch>
            <a:fillRect/>
          </a:stretch>
        </p:blipFill>
        <p:spPr>
          <a:xfrm>
            <a:off x="838200" y="2496378"/>
            <a:ext cx="10515600" cy="3009831"/>
          </a:xfrm>
        </p:spPr>
      </p:pic>
      <p:sp>
        <p:nvSpPr>
          <p:cNvPr id="6" name="TextBox 5">
            <a:extLst>
              <a:ext uri="{FF2B5EF4-FFF2-40B4-BE49-F238E27FC236}">
                <a16:creationId xmlns:a16="http://schemas.microsoft.com/office/drawing/2014/main" id="{0091899B-9B5D-B720-E105-36065F66212C}"/>
              </a:ext>
            </a:extLst>
          </p:cNvPr>
          <p:cNvSpPr txBox="1"/>
          <p:nvPr/>
        </p:nvSpPr>
        <p:spPr>
          <a:xfrm>
            <a:off x="838200" y="2090057"/>
            <a:ext cx="9585960" cy="369332"/>
          </a:xfrm>
          <a:prstGeom prst="rect">
            <a:avLst/>
          </a:prstGeom>
          <a:noFill/>
        </p:spPr>
        <p:txBody>
          <a:bodyPr wrap="square" rtlCol="0">
            <a:spAutoFit/>
          </a:bodyPr>
          <a:lstStyle/>
          <a:p>
            <a:r>
              <a:rPr lang="en-US" dirty="0">
                <a:hlinkClick r:id="rId3"/>
              </a:rPr>
              <a:t>https://www.aeaweb.org/journals/policies/rct-registry</a:t>
            </a:r>
            <a:r>
              <a:rPr lang="en-US" dirty="0"/>
              <a:t> </a:t>
            </a:r>
          </a:p>
        </p:txBody>
      </p:sp>
    </p:spTree>
    <p:extLst>
      <p:ext uri="{BB962C8B-B14F-4D97-AF65-F5344CB8AC3E}">
        <p14:creationId xmlns:p14="http://schemas.microsoft.com/office/powerpoint/2010/main" val="3473344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31197" y="964481"/>
            <a:ext cx="10972801" cy="1157251"/>
          </a:xfrm>
        </p:spPr>
        <p:txBody>
          <a:bodyPr>
            <a:noAutofit/>
          </a:bodyPr>
          <a:lstStyle/>
          <a:p>
            <a:pPr algn="ctr"/>
            <a:r>
              <a:rPr lang="en-US" sz="7031" dirty="0"/>
              <a:t>IPA and J-PAL Registration Policy</a:t>
            </a:r>
          </a:p>
        </p:txBody>
      </p:sp>
      <p:sp>
        <p:nvSpPr>
          <p:cNvPr id="7" name="Rectangle 6"/>
          <p:cNvSpPr/>
          <p:nvPr/>
        </p:nvSpPr>
        <p:spPr>
          <a:xfrm>
            <a:off x="3070434" y="3486699"/>
            <a:ext cx="6094326" cy="1823320"/>
          </a:xfrm>
          <a:prstGeom prst="rect">
            <a:avLst/>
          </a:prstGeom>
        </p:spPr>
        <p:txBody>
          <a:bodyPr>
            <a:spAutoFit/>
          </a:bodyPr>
          <a:lstStyle/>
          <a:p>
            <a:pPr lvl="1" algn="ctr"/>
            <a:r>
              <a:rPr lang="en-US" sz="2812" dirty="0"/>
              <a:t>All J-PAL/IPA </a:t>
            </a:r>
            <a:r>
              <a:rPr lang="en-US" sz="2812" b="1" dirty="0"/>
              <a:t>funded and implemented </a:t>
            </a:r>
            <a:r>
              <a:rPr lang="en-US" sz="2812" dirty="0"/>
              <a:t>studies are </a:t>
            </a:r>
            <a:r>
              <a:rPr lang="en-US" sz="2812" b="1" dirty="0"/>
              <a:t>required </a:t>
            </a:r>
            <a:r>
              <a:rPr lang="en-US" sz="2812" dirty="0"/>
              <a:t>to </a:t>
            </a:r>
            <a:r>
              <a:rPr lang="en-US" sz="2812" b="1" dirty="0"/>
              <a:t>register</a:t>
            </a:r>
            <a:r>
              <a:rPr lang="en-US" sz="2812" dirty="0"/>
              <a:t> studies, and pre-registration is recommended.</a:t>
            </a:r>
          </a:p>
        </p:txBody>
      </p:sp>
      <p:sp>
        <p:nvSpPr>
          <p:cNvPr id="8" name="Rectangle 7"/>
          <p:cNvSpPr/>
          <p:nvPr/>
        </p:nvSpPr>
        <p:spPr>
          <a:xfrm>
            <a:off x="1220540" y="6342319"/>
            <a:ext cx="11251064" cy="525016"/>
          </a:xfrm>
          <a:prstGeom prst="rect">
            <a:avLst/>
          </a:prstGeom>
        </p:spPr>
        <p:txBody>
          <a:bodyPr wrap="square">
            <a:spAutoFit/>
          </a:bodyPr>
          <a:lstStyle/>
          <a:p>
            <a:r>
              <a:rPr lang="en-US" sz="1406" dirty="0">
                <a:ea typeface="Century Gothic" charset="0"/>
                <a:cs typeface="Century Gothic" charset="0"/>
              </a:rPr>
              <a:t>J-PAL Policy: </a:t>
            </a:r>
            <a:r>
              <a:rPr lang="en-US" sz="1406" dirty="0">
                <a:ea typeface="Century Gothic" charset="0"/>
                <a:cs typeface="Century Gothic" charset="0"/>
                <a:hlinkClick r:id="rId3"/>
              </a:rPr>
              <a:t>https://drive.google.com/file/d/0B0jhbX9qjixBcG4wMU5jT3pLbDg/view</a:t>
            </a:r>
            <a:endParaRPr lang="en-US" sz="1406" dirty="0">
              <a:ea typeface="Century Gothic" charset="0"/>
              <a:cs typeface="Century Gothic" charset="0"/>
            </a:endParaRPr>
          </a:p>
          <a:p>
            <a:r>
              <a:rPr lang="en-US" sz="1406" dirty="0">
                <a:ea typeface="Century Gothic" charset="0"/>
                <a:cs typeface="Century Gothic" charset="0"/>
              </a:rPr>
              <a:t>IPA Policy: See Research Protocols </a:t>
            </a:r>
          </a:p>
        </p:txBody>
      </p:sp>
      <p:sp>
        <p:nvSpPr>
          <p:cNvPr id="2" name="Rectangle 1"/>
          <p:cNvSpPr/>
          <p:nvPr/>
        </p:nvSpPr>
        <p:spPr>
          <a:xfrm>
            <a:off x="5976423" y="3163912"/>
            <a:ext cx="221536" cy="287130"/>
          </a:xfrm>
          <a:prstGeom prst="rect">
            <a:avLst/>
          </a:prstGeom>
        </p:spPr>
        <p:txBody>
          <a:bodyPr wrap="none">
            <a:spAutoFit/>
          </a:bodyPr>
          <a:lstStyle/>
          <a:p>
            <a:r>
              <a:rPr lang="sk-SK" sz="1266" dirty="0"/>
              <a:t> </a:t>
            </a:r>
            <a:endParaRPr lang="en-US" sz="1266" dirty="0"/>
          </a:p>
        </p:txBody>
      </p:sp>
    </p:spTree>
    <p:extLst>
      <p:ext uri="{BB962C8B-B14F-4D97-AF65-F5344CB8AC3E}">
        <p14:creationId xmlns:p14="http://schemas.microsoft.com/office/powerpoint/2010/main" val="528484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CD316552-6317-48E5-B643-746260FBB8D0}"/>
              </a:ext>
            </a:extLst>
          </p:cNvPr>
          <p:cNvSpPr>
            <a:spLocks noGrp="1"/>
          </p:cNvSpPr>
          <p:nvPr>
            <p:ph sz="quarter" idx="14"/>
          </p:nvPr>
        </p:nvSpPr>
        <p:spPr/>
        <p:txBody>
          <a:bodyPr>
            <a:normAutofit/>
          </a:bodyPr>
          <a:lstStyle/>
          <a:p>
            <a:pPr marL="0" indent="0" fontAlgn="base">
              <a:buNone/>
            </a:pPr>
            <a:r>
              <a:rPr lang="en-US" dirty="0">
                <a:solidFill>
                  <a:schemeClr val="accent2"/>
                </a:solidFill>
              </a:rPr>
              <a:t>When registering a study, researchers can post:</a:t>
            </a:r>
          </a:p>
          <a:p>
            <a:r>
              <a:rPr lang="en-US" dirty="0"/>
              <a:t>Research hypotheses</a:t>
            </a:r>
          </a:p>
          <a:p>
            <a:r>
              <a:rPr lang="en-US" dirty="0"/>
              <a:t>The [type of] data used to test them</a:t>
            </a:r>
          </a:p>
          <a:p>
            <a:r>
              <a:rPr lang="en-US" dirty="0"/>
              <a:t>Planned research design</a:t>
            </a:r>
          </a:p>
          <a:p>
            <a:pPr marL="0" indent="0" fontAlgn="base">
              <a:buNone/>
            </a:pPr>
            <a:endParaRPr lang="en-US" dirty="0"/>
          </a:p>
          <a:p>
            <a:pPr marL="0" indent="0" fontAlgn="base">
              <a:buNone/>
            </a:pPr>
            <a:r>
              <a:rPr lang="en-US" dirty="0">
                <a:solidFill>
                  <a:schemeClr val="accent2"/>
                </a:solidFill>
              </a:rPr>
              <a:t>This has several benefits:</a:t>
            </a:r>
          </a:p>
          <a:p>
            <a:pPr fontAlgn="base">
              <a:buFont typeface="+mj-lt"/>
              <a:buAutoNum type="arabicPeriod"/>
            </a:pPr>
            <a:r>
              <a:rPr lang="en-US" dirty="0"/>
              <a:t>Fills in gaps in the literature</a:t>
            </a:r>
          </a:p>
          <a:p>
            <a:pPr fontAlgn="base">
              <a:buFont typeface="+mj-lt"/>
              <a:buAutoNum type="arabicPeriod"/>
            </a:pPr>
            <a:r>
              <a:rPr lang="en-US" dirty="0"/>
              <a:t>Facilitates comprehensive meta-analysis</a:t>
            </a:r>
          </a:p>
          <a:p>
            <a:pPr fontAlgn="base">
              <a:buFont typeface="+mj-lt"/>
              <a:buAutoNum type="arabicPeriod"/>
            </a:pPr>
            <a:r>
              <a:rPr lang="en-US" dirty="0"/>
              <a:t>Reduces risks of data-mining </a:t>
            </a:r>
          </a:p>
          <a:p>
            <a:endParaRPr lang="en-US" dirty="0"/>
          </a:p>
        </p:txBody>
      </p:sp>
      <p:sp>
        <p:nvSpPr>
          <p:cNvPr id="9" name="Title 8">
            <a:extLst>
              <a:ext uri="{FF2B5EF4-FFF2-40B4-BE49-F238E27FC236}">
                <a16:creationId xmlns:a16="http://schemas.microsoft.com/office/drawing/2014/main" id="{2CDDEDB4-4DDC-4DDB-A14D-D484B8AB222B}"/>
              </a:ext>
            </a:extLst>
          </p:cNvPr>
          <p:cNvSpPr>
            <a:spLocks noGrp="1"/>
          </p:cNvSpPr>
          <p:nvPr>
            <p:ph type="title"/>
          </p:nvPr>
        </p:nvSpPr>
        <p:spPr/>
        <p:txBody>
          <a:bodyPr/>
          <a:lstStyle/>
          <a:p>
            <a:r>
              <a:rPr lang="en-US" dirty="0"/>
              <a:t>Registering a study</a:t>
            </a:r>
          </a:p>
        </p:txBody>
      </p:sp>
      <p:sp>
        <p:nvSpPr>
          <p:cNvPr id="8" name="Slide Number Placeholder 7">
            <a:extLst>
              <a:ext uri="{FF2B5EF4-FFF2-40B4-BE49-F238E27FC236}">
                <a16:creationId xmlns:a16="http://schemas.microsoft.com/office/drawing/2014/main" id="{3DC81DD5-0736-4BB3-8557-9734AF1D8B96}"/>
              </a:ext>
            </a:extLst>
          </p:cNvPr>
          <p:cNvSpPr>
            <a:spLocks noGrp="1"/>
          </p:cNvSpPr>
          <p:nvPr>
            <p:ph type="sldNum" sz="quarter" idx="4"/>
          </p:nvPr>
        </p:nvSpPr>
        <p:spPr/>
        <p:txBody>
          <a:bodyPr/>
          <a:lstStyle/>
          <a:p>
            <a:fld id="{2ECB1696-1F23-9849-960D-916B9EF0C8D4}" type="slidenum">
              <a:rPr lang="en-US" smtClean="0"/>
              <a:pPr/>
              <a:t>28</a:t>
            </a:fld>
            <a:endParaRPr lang="en-US" dirty="0"/>
          </a:p>
        </p:txBody>
      </p:sp>
    </p:spTree>
    <p:extLst>
      <p:ext uri="{BB962C8B-B14F-4D97-AF65-F5344CB8AC3E}">
        <p14:creationId xmlns:p14="http://schemas.microsoft.com/office/powerpoint/2010/main" val="3924274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D9E3A5-954D-466A-90BC-54359B30A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152" y="105"/>
            <a:ext cx="8893697" cy="6797114"/>
          </a:xfrm>
          <a:prstGeom prst="rect">
            <a:avLst/>
          </a:prstGeom>
        </p:spPr>
      </p:pic>
      <p:sp>
        <p:nvSpPr>
          <p:cNvPr id="6" name="TextBox 5"/>
          <p:cNvSpPr txBox="1"/>
          <p:nvPr/>
        </p:nvSpPr>
        <p:spPr>
          <a:xfrm>
            <a:off x="9310590" y="6515899"/>
            <a:ext cx="3741437" cy="308674"/>
          </a:xfrm>
          <a:prstGeom prst="rect">
            <a:avLst/>
          </a:prstGeom>
          <a:noFill/>
        </p:spPr>
        <p:txBody>
          <a:bodyPr wrap="square" rtlCol="0">
            <a:spAutoFit/>
          </a:bodyPr>
          <a:lstStyle/>
          <a:p>
            <a:r>
              <a:rPr lang="en-US" sz="1406" dirty="0">
                <a:hlinkClick r:id="rId4"/>
              </a:rPr>
              <a:t>www.socialscienceregistry.org</a:t>
            </a:r>
            <a:r>
              <a:rPr lang="en-US" sz="1406" dirty="0"/>
              <a:t>  </a:t>
            </a:r>
          </a:p>
        </p:txBody>
      </p:sp>
    </p:spTree>
    <p:extLst>
      <p:ext uri="{BB962C8B-B14F-4D97-AF65-F5344CB8AC3E}">
        <p14:creationId xmlns:p14="http://schemas.microsoft.com/office/powerpoint/2010/main" val="161872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31A161-6B26-F48D-303C-360A6108422C}"/>
              </a:ext>
            </a:extLst>
          </p:cNvPr>
          <p:cNvPicPr>
            <a:picLocks noChangeAspect="1"/>
          </p:cNvPicPr>
          <p:nvPr/>
        </p:nvPicPr>
        <p:blipFill>
          <a:blip r:embed="rId2"/>
          <a:stretch>
            <a:fillRect/>
          </a:stretch>
        </p:blipFill>
        <p:spPr>
          <a:xfrm>
            <a:off x="417875" y="464276"/>
            <a:ext cx="4861875" cy="2964724"/>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40EC786C-11E9-7323-CC1C-F25CA0F09A7D}"/>
              </a:ext>
            </a:extLst>
          </p:cNvPr>
          <p:cNvPicPr>
            <a:picLocks noChangeAspect="1"/>
          </p:cNvPicPr>
          <p:nvPr/>
        </p:nvPicPr>
        <p:blipFill>
          <a:blip r:embed="rId3"/>
          <a:stretch>
            <a:fillRect/>
          </a:stretch>
        </p:blipFill>
        <p:spPr>
          <a:xfrm>
            <a:off x="5279750" y="765013"/>
            <a:ext cx="6881404" cy="2363250"/>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66662607-EF58-23DD-E0B8-792281578D9B}"/>
              </a:ext>
            </a:extLst>
          </p:cNvPr>
          <p:cNvPicPr>
            <a:picLocks noChangeAspect="1"/>
          </p:cNvPicPr>
          <p:nvPr/>
        </p:nvPicPr>
        <p:blipFill>
          <a:blip r:embed="rId4"/>
          <a:stretch>
            <a:fillRect/>
          </a:stretch>
        </p:blipFill>
        <p:spPr>
          <a:xfrm>
            <a:off x="2888996" y="2395537"/>
            <a:ext cx="6086496" cy="399818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91792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Registration Process</a:t>
            </a:r>
          </a:p>
        </p:txBody>
      </p:sp>
      <p:sp>
        <p:nvSpPr>
          <p:cNvPr id="3" name="Content Placeholder 2"/>
          <p:cNvSpPr>
            <a:spLocks noGrp="1"/>
          </p:cNvSpPr>
          <p:nvPr>
            <p:ph idx="1"/>
          </p:nvPr>
        </p:nvSpPr>
        <p:spPr/>
        <p:txBody>
          <a:bodyPr/>
          <a:lstStyle/>
          <a:p>
            <a:pPr fontAlgn="base"/>
            <a:r>
              <a:rPr lang="en-US" sz="2250" dirty="0"/>
              <a:t>Username/login</a:t>
            </a:r>
            <a:endParaRPr lang="en-US" sz="1969" dirty="0"/>
          </a:p>
          <a:p>
            <a:pPr fontAlgn="base"/>
            <a:r>
              <a:rPr lang="en-US" sz="2250" dirty="0"/>
              <a:t>18 mandatory fields, including:</a:t>
            </a:r>
            <a:endParaRPr lang="en-US" sz="1969" dirty="0"/>
          </a:p>
          <a:p>
            <a:pPr lvl="1" fontAlgn="base"/>
            <a:r>
              <a:rPr lang="en-US" sz="1969" dirty="0"/>
              <a:t>Title, country, status</a:t>
            </a:r>
          </a:p>
          <a:p>
            <a:pPr lvl="1" fontAlgn="base"/>
            <a:r>
              <a:rPr lang="en-US" sz="1969" dirty="0"/>
              <a:t>Abstract</a:t>
            </a:r>
          </a:p>
          <a:p>
            <a:pPr lvl="1" fontAlgn="base"/>
            <a:r>
              <a:rPr lang="en-US" sz="1969" dirty="0"/>
              <a:t>Trial and intervention start dates</a:t>
            </a:r>
          </a:p>
          <a:p>
            <a:pPr lvl="1" fontAlgn="base"/>
            <a:r>
              <a:rPr lang="en-US" sz="1969" dirty="0"/>
              <a:t>List of main outcomes</a:t>
            </a:r>
          </a:p>
          <a:p>
            <a:pPr lvl="1" fontAlgn="base"/>
            <a:r>
              <a:rPr lang="en-US" sz="1969" dirty="0"/>
              <a:t>Research design</a:t>
            </a:r>
          </a:p>
          <a:p>
            <a:pPr fontAlgn="base"/>
            <a:r>
              <a:rPr lang="en-US" sz="2250" dirty="0"/>
              <a:t>Most information already reported to IRB</a:t>
            </a:r>
            <a:endParaRPr lang="en-US" sz="1969" dirty="0"/>
          </a:p>
          <a:p>
            <a:pPr fontAlgn="base"/>
            <a:r>
              <a:rPr lang="en-US" sz="2250" dirty="0"/>
              <a:t>Requires PI final approval</a:t>
            </a:r>
            <a:endParaRPr lang="en-US" sz="1969" dirty="0"/>
          </a:p>
        </p:txBody>
      </p:sp>
      <p:sp>
        <p:nvSpPr>
          <p:cNvPr id="4" name="TextBox 3"/>
          <p:cNvSpPr txBox="1"/>
          <p:nvPr/>
        </p:nvSpPr>
        <p:spPr>
          <a:xfrm>
            <a:off x="6896094" y="5602606"/>
            <a:ext cx="3771953" cy="957698"/>
          </a:xfrm>
          <a:prstGeom prst="rect">
            <a:avLst/>
          </a:prstGeom>
          <a:noFill/>
        </p:spPr>
        <p:txBody>
          <a:bodyPr wrap="square" rtlCol="0">
            <a:spAutoFit/>
          </a:bodyPr>
          <a:lstStyle/>
          <a:p>
            <a:r>
              <a:rPr lang="en-US" sz="1406" b="1" dirty="0">
                <a:latin typeface="Century Gothic" charset="0"/>
                <a:ea typeface="Century Gothic" charset="0"/>
                <a:cs typeface="Century Gothic" charset="0"/>
              </a:rPr>
              <a:t>Need help? </a:t>
            </a:r>
          </a:p>
          <a:p>
            <a:r>
              <a:rPr lang="en-US" sz="1406" dirty="0" err="1">
                <a:latin typeface="Century Gothic" charset="0"/>
                <a:ea typeface="Century Gothic" charset="0"/>
                <a:cs typeface="Century Gothic" charset="0"/>
              </a:rPr>
              <a:t>Stuti</a:t>
            </a:r>
            <a:r>
              <a:rPr lang="en-US" sz="1406" dirty="0">
                <a:latin typeface="Century Gothic" charset="0"/>
                <a:ea typeface="Century Gothic" charset="0"/>
                <a:cs typeface="Century Gothic" charset="0"/>
              </a:rPr>
              <a:t> Goyal </a:t>
            </a:r>
            <a:r>
              <a:rPr lang="en-US" sz="1406" dirty="0">
                <a:latin typeface="Century Gothic" charset="0"/>
                <a:ea typeface="Century Gothic" charset="0"/>
                <a:cs typeface="Century Gothic" charset="0"/>
                <a:hlinkClick r:id="rId3"/>
              </a:rPr>
              <a:t>sgoyal@povertyactionlab.org</a:t>
            </a:r>
            <a:r>
              <a:rPr lang="en-US" sz="1406" dirty="0">
                <a:latin typeface="Century Gothic" charset="0"/>
                <a:ea typeface="Century Gothic" charset="0"/>
                <a:cs typeface="Century Gothic" charset="0"/>
              </a:rPr>
              <a:t>  </a:t>
            </a:r>
          </a:p>
          <a:p>
            <a:r>
              <a:rPr lang="en-US" sz="1406" dirty="0">
                <a:latin typeface="Century Gothic" charset="0"/>
                <a:ea typeface="Century Gothic" charset="0"/>
                <a:cs typeface="Century Gothic" charset="0"/>
              </a:rPr>
              <a:t>J-PAL Global</a:t>
            </a:r>
          </a:p>
          <a:p>
            <a:r>
              <a:rPr lang="en-US" sz="1406" dirty="0">
                <a:latin typeface="Century Gothic" charset="0"/>
                <a:ea typeface="Century Gothic" charset="0"/>
                <a:cs typeface="Century Gothic" charset="0"/>
              </a:rPr>
              <a:t>AEA Registry Administrator</a:t>
            </a:r>
          </a:p>
        </p:txBody>
      </p:sp>
      <p:pic>
        <p:nvPicPr>
          <p:cNvPr id="1026" name="Picture 2" descr="https://lh6.googleusercontent.com/nGWAVABUqN6EIjrYk4V_Nql22hYALxQTj74VX5TNARhZD_Ov4BkpUw_hOIugDiS6BTGlzmm0ULYCaR7HjHBgLGkQzZRzbfOsY7Ve4h56552bs2OJNCLTzJpeCHnCDVl_LUo9MaR5UKY=s0">
            <a:extLst>
              <a:ext uri="{FF2B5EF4-FFF2-40B4-BE49-F238E27FC236}">
                <a16:creationId xmlns:a16="http://schemas.microsoft.com/office/drawing/2014/main" id="{A21F51FF-0659-4355-A1DF-C2DB0617A029}"/>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22660" t="28126" r="33881" b="9930"/>
          <a:stretch/>
        </p:blipFill>
        <p:spPr bwMode="auto">
          <a:xfrm>
            <a:off x="6963698" y="1308181"/>
            <a:ext cx="4390102" cy="3911084"/>
          </a:xfrm>
          <a:prstGeom prst="rect">
            <a:avLst/>
          </a:prstGeom>
          <a:noFill/>
          <a:extLst>
            <a:ext uri="{909E8E84-426E-40DD-AFC4-6F175D3DCCD1}">
              <a14:hiddenFill xmlns:a14="http://schemas.microsoft.com/office/drawing/2010/main">
                <a:solidFill>
                  <a:srgbClr val="FFFFFF"/>
                </a:solidFill>
              </a14:hiddenFill>
            </a:ext>
          </a:extLst>
        </p:spPr>
      </p:pic>
      <p:sp>
        <p:nvSpPr>
          <p:cNvPr id="6" name="Pentagon 5">
            <a:extLst>
              <a:ext uri="{FF2B5EF4-FFF2-40B4-BE49-F238E27FC236}">
                <a16:creationId xmlns:a16="http://schemas.microsoft.com/office/drawing/2014/main" id="{2535B6D5-0C47-48FF-BD8D-5F7A6C12391E}"/>
              </a:ext>
            </a:extLst>
          </p:cNvPr>
          <p:cNvSpPr/>
          <p:nvPr/>
        </p:nvSpPr>
        <p:spPr>
          <a:xfrm rot="10800000" flipV="1">
            <a:off x="10668047" y="5783495"/>
            <a:ext cx="1523954" cy="786769"/>
          </a:xfrm>
          <a:prstGeom prst="homePlate">
            <a:avLst/>
          </a:prstGeom>
          <a:solidFill>
            <a:schemeClr val="accent4">
              <a:lumMod val="20000"/>
              <a:lumOff val="80000"/>
            </a:schemeClr>
          </a:solidFill>
          <a:ln>
            <a:no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64292" tIns="32146" rIns="64292" bIns="32146" numCol="1" spcCol="0" rtlCol="0" fromWordArt="0" anchor="ctr" anchorCtr="0" forceAA="0" compatLnSpc="1">
            <a:prstTxWarp prst="textNoShape">
              <a:avLst/>
            </a:prstTxWarp>
            <a:noAutofit/>
          </a:bodyPr>
          <a:lstStyle/>
          <a:p>
            <a:pPr algn="ctr"/>
            <a:r>
              <a:rPr lang="en-IN" sz="984" b="1" i="1" dirty="0">
                <a:hlinkClick r:id="rId5" action="ppaction://hlinkfile"/>
              </a:rPr>
              <a:t>J-PAL Research Resources</a:t>
            </a:r>
            <a:endParaRPr lang="en-IN" sz="984" b="1" i="1" dirty="0"/>
          </a:p>
        </p:txBody>
      </p:sp>
    </p:spTree>
    <p:extLst>
      <p:ext uri="{BB962C8B-B14F-4D97-AF65-F5344CB8AC3E}">
        <p14:creationId xmlns:p14="http://schemas.microsoft.com/office/powerpoint/2010/main" val="43489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Questions?</a:t>
            </a:r>
            <a:endParaRPr lang="en-US" dirty="0">
              <a:solidFill>
                <a:schemeClr val="bg1"/>
              </a:solidFill>
            </a:endParaRPr>
          </a:p>
        </p:txBody>
      </p:sp>
    </p:spTree>
    <p:extLst>
      <p:ext uri="{BB962C8B-B14F-4D97-AF65-F5344CB8AC3E}">
        <p14:creationId xmlns:p14="http://schemas.microsoft.com/office/powerpoint/2010/main" val="1422464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BFAD3-1D5F-0F16-F1A6-682D4A98594E}"/>
              </a:ext>
            </a:extLst>
          </p:cNvPr>
          <p:cNvSpPr>
            <a:spLocks noGrp="1"/>
          </p:cNvSpPr>
          <p:nvPr>
            <p:ph type="title"/>
          </p:nvPr>
        </p:nvSpPr>
        <p:spPr/>
        <p:txBody>
          <a:bodyPr/>
          <a:lstStyle/>
          <a:p>
            <a:r>
              <a:rPr lang="en-US" dirty="0"/>
              <a:t>P-hacking and specification searches</a:t>
            </a:r>
          </a:p>
        </p:txBody>
      </p:sp>
      <p:sp>
        <p:nvSpPr>
          <p:cNvPr id="3" name="Content Placeholder 2">
            <a:extLst>
              <a:ext uri="{FF2B5EF4-FFF2-40B4-BE49-F238E27FC236}">
                <a16:creationId xmlns:a16="http://schemas.microsoft.com/office/drawing/2014/main" id="{37BCC6B7-4311-5592-F00E-86EAD639EA22}"/>
              </a:ext>
            </a:extLst>
          </p:cNvPr>
          <p:cNvSpPr>
            <a:spLocks noGrp="1"/>
          </p:cNvSpPr>
          <p:nvPr>
            <p:ph idx="1"/>
          </p:nvPr>
        </p:nvSpPr>
        <p:spPr/>
        <p:txBody>
          <a:bodyPr/>
          <a:lstStyle/>
          <a:p>
            <a:r>
              <a:rPr lang="en-US" dirty="0"/>
              <a:t>Researchers might choose specifications that “make the results look better”</a:t>
            </a:r>
          </a:p>
        </p:txBody>
      </p:sp>
    </p:spTree>
    <p:extLst>
      <p:ext uri="{BB962C8B-B14F-4D97-AF65-F5344CB8AC3E}">
        <p14:creationId xmlns:p14="http://schemas.microsoft.com/office/powerpoint/2010/main" val="2829082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06BFB-5517-01E3-C3BF-B7E2C9ED49AE}"/>
              </a:ext>
            </a:extLst>
          </p:cNvPr>
          <p:cNvSpPr>
            <a:spLocks noGrp="1"/>
          </p:cNvSpPr>
          <p:nvPr>
            <p:ph type="title"/>
          </p:nvPr>
        </p:nvSpPr>
        <p:spPr/>
        <p:txBody>
          <a:bodyPr/>
          <a:lstStyle/>
          <a:p>
            <a:r>
              <a:rPr lang="en-US" dirty="0"/>
              <a:t>Possible solution: Pre-analysis plans</a:t>
            </a:r>
          </a:p>
        </p:txBody>
      </p:sp>
      <p:sp>
        <p:nvSpPr>
          <p:cNvPr id="3" name="Content Placeholder 2">
            <a:extLst>
              <a:ext uri="{FF2B5EF4-FFF2-40B4-BE49-F238E27FC236}">
                <a16:creationId xmlns:a16="http://schemas.microsoft.com/office/drawing/2014/main" id="{3D831F9D-2B2D-6F07-A3B0-8089204AFA78}"/>
              </a:ext>
            </a:extLst>
          </p:cNvPr>
          <p:cNvSpPr>
            <a:spLocks noGrp="1"/>
          </p:cNvSpPr>
          <p:nvPr>
            <p:ph idx="1"/>
          </p:nvPr>
        </p:nvSpPr>
        <p:spPr/>
        <p:txBody>
          <a:bodyPr/>
          <a:lstStyle/>
          <a:p>
            <a:r>
              <a:rPr lang="en-US" dirty="0"/>
              <a:t>Goes beyond simply registering a trial </a:t>
            </a:r>
          </a:p>
          <a:p>
            <a:r>
              <a:rPr lang="en-US" dirty="0"/>
              <a:t>Describes how researchers plan to analyze the data – in the absence of the data!</a:t>
            </a:r>
          </a:p>
          <a:p>
            <a:r>
              <a:rPr lang="en-US" dirty="0"/>
              <a:t>Like writing a paper without the data</a:t>
            </a:r>
          </a:p>
          <a:p>
            <a:endParaRPr lang="en-US" dirty="0"/>
          </a:p>
          <a:p>
            <a:pPr marL="0" indent="0">
              <a:buNone/>
            </a:pPr>
            <a:r>
              <a:rPr lang="en-US" dirty="0"/>
              <a:t>Where?</a:t>
            </a:r>
          </a:p>
          <a:p>
            <a:r>
              <a:rPr lang="en-US" dirty="0"/>
              <a:t>Same registries</a:t>
            </a:r>
          </a:p>
        </p:txBody>
      </p:sp>
    </p:spTree>
    <p:extLst>
      <p:ext uri="{BB962C8B-B14F-4D97-AF65-F5344CB8AC3E}">
        <p14:creationId xmlns:p14="http://schemas.microsoft.com/office/powerpoint/2010/main" val="423619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fontScale="92500" lnSpcReduction="20000"/>
          </a:bodyPr>
          <a:lstStyle/>
          <a:p>
            <a:pPr defTabSz="642915">
              <a:spcBef>
                <a:spcPts val="0"/>
              </a:spcBef>
            </a:pPr>
            <a:r>
              <a:rPr lang="en-US" dirty="0"/>
              <a:t>Filed publicly, typically before intervention start but at the latest before data analysis begins</a:t>
            </a:r>
          </a:p>
          <a:p>
            <a:pPr defTabSz="642915">
              <a:spcBef>
                <a:spcPts val="0"/>
              </a:spcBef>
            </a:pPr>
            <a:endParaRPr lang="en-US" dirty="0"/>
          </a:p>
          <a:p>
            <a:pPr defTabSz="642915">
              <a:spcBef>
                <a:spcPts val="0"/>
              </a:spcBef>
            </a:pPr>
            <a:r>
              <a:rPr lang="en-US" dirty="0"/>
              <a:t>Can increase credibility of findings but can involve significant effort</a:t>
            </a:r>
          </a:p>
          <a:p>
            <a:pPr defTabSz="642915">
              <a:spcBef>
                <a:spcPts val="0"/>
              </a:spcBef>
            </a:pPr>
            <a:endParaRPr lang="en-US" dirty="0"/>
          </a:p>
          <a:p>
            <a:pPr defTabSz="642915">
              <a:spcBef>
                <a:spcPts val="0"/>
              </a:spcBef>
            </a:pPr>
            <a:r>
              <a:rPr lang="en-US" dirty="0"/>
              <a:t>Not done for all projects</a:t>
            </a:r>
          </a:p>
          <a:p>
            <a:pPr defTabSz="642915">
              <a:spcBef>
                <a:spcPts val="0"/>
              </a:spcBef>
            </a:pPr>
            <a:endParaRPr lang="en-US" dirty="0"/>
          </a:p>
          <a:p>
            <a:pPr defTabSz="642915">
              <a:spcBef>
                <a:spcPts val="0"/>
              </a:spcBef>
            </a:pPr>
            <a:r>
              <a:rPr lang="en-US" dirty="0"/>
              <a:t>Important to read through a PAP if one was done on your project</a:t>
            </a:r>
          </a:p>
          <a:p>
            <a:pPr defTabSz="642915">
              <a:spcBef>
                <a:spcPts val="0"/>
              </a:spcBef>
            </a:pPr>
            <a:endParaRPr lang="en-US" dirty="0"/>
          </a:p>
          <a:p>
            <a:pPr marL="0" indent="0" defTabSz="642915">
              <a:spcBef>
                <a:spcPts val="0"/>
              </a:spcBef>
              <a:buNone/>
            </a:pPr>
            <a:endParaRPr lang="en-US" dirty="0"/>
          </a:p>
          <a:p>
            <a:pPr marL="0" indent="0" defTabSz="642915">
              <a:spcBef>
                <a:spcPts val="0"/>
              </a:spcBef>
              <a:buNone/>
            </a:pPr>
            <a:endParaRPr lang="en-US" dirty="0"/>
          </a:p>
          <a:p>
            <a:pPr marL="0" indent="0">
              <a:buNone/>
            </a:pPr>
            <a:r>
              <a:rPr lang="en-US" sz="2531" b="1" dirty="0">
                <a:solidFill>
                  <a:schemeClr val="accent2"/>
                </a:solidFill>
              </a:rPr>
              <a:t>J-PAL and IPA do not require pre-analysis plans</a:t>
            </a:r>
            <a:endParaRPr lang="en-US" sz="2531" dirty="0">
              <a:solidFill>
                <a:schemeClr val="accent2"/>
              </a:solidFill>
            </a:endParaRPr>
          </a:p>
          <a:p>
            <a:pPr marL="0" indent="0">
              <a:buNone/>
            </a:pPr>
            <a:r>
              <a:rPr lang="en-US" dirty="0"/>
              <a:t>HOWEVER: some individual J-PAL initiatives do require them (specifically initiatives at J-PAL North America)</a:t>
            </a:r>
          </a:p>
          <a:p>
            <a:pPr defTabSz="642915">
              <a:spcBef>
                <a:spcPts val="0"/>
              </a:spcBef>
            </a:pPr>
            <a:endParaRPr lang="en-US" dirty="0"/>
          </a:p>
          <a:p>
            <a:pPr marL="0" indent="0" defTabSz="642915">
              <a:spcBef>
                <a:spcPts val="0"/>
              </a:spcBef>
              <a:buNone/>
            </a:pPr>
            <a:endParaRPr lang="en-US" dirty="0"/>
          </a:p>
        </p:txBody>
      </p:sp>
      <p:sp>
        <p:nvSpPr>
          <p:cNvPr id="3" name="Title 2"/>
          <p:cNvSpPr>
            <a:spLocks noGrp="1"/>
          </p:cNvSpPr>
          <p:nvPr>
            <p:ph type="title"/>
          </p:nvPr>
        </p:nvSpPr>
        <p:spPr/>
        <p:txBody>
          <a:bodyPr/>
          <a:lstStyle/>
          <a:p>
            <a:r>
              <a:rPr lang="en-US" dirty="0"/>
              <a:t>About Pre-Analysis Plans (PAPs)</a:t>
            </a:r>
          </a:p>
        </p:txBody>
      </p:sp>
    </p:spTree>
    <p:extLst>
      <p:ext uri="{BB962C8B-B14F-4D97-AF65-F5344CB8AC3E}">
        <p14:creationId xmlns:p14="http://schemas.microsoft.com/office/powerpoint/2010/main" val="244838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marL="342882" indent="-342882">
              <a:buFont typeface="+mj-lt"/>
              <a:buAutoNum type="arabicPeriod"/>
            </a:pPr>
            <a:r>
              <a:rPr lang="en-US" dirty="0"/>
              <a:t>Designate and define primary outcome variable, co-primary outcome variables, or index variable.</a:t>
            </a:r>
          </a:p>
          <a:p>
            <a:pPr marL="342882" indent="-342882">
              <a:buFont typeface="+mj-lt"/>
              <a:buAutoNum type="arabicPeriod"/>
            </a:pPr>
            <a:r>
              <a:rPr lang="en-US" dirty="0"/>
              <a:t>(designate and define secondary outcome variables, if necessary)</a:t>
            </a:r>
          </a:p>
          <a:p>
            <a:pPr marL="342882" indent="-342882">
              <a:buFont typeface="+mj-lt"/>
              <a:buAutoNum type="arabicPeriod"/>
            </a:pPr>
            <a:r>
              <a:rPr lang="en-US" dirty="0"/>
              <a:t>Specify rules for including/excluding data or observations</a:t>
            </a:r>
          </a:p>
          <a:p>
            <a:pPr marL="342882" indent="-342882">
              <a:buFont typeface="+mj-lt"/>
              <a:buAutoNum type="arabicPeriod"/>
            </a:pPr>
            <a:r>
              <a:rPr lang="en-US" dirty="0"/>
              <a:t>Identify specific regression specification and statistical tests to be used</a:t>
            </a:r>
          </a:p>
          <a:p>
            <a:pPr marL="342882" indent="-342882">
              <a:buFont typeface="+mj-lt"/>
              <a:buAutoNum type="arabicPeriod"/>
            </a:pPr>
            <a:r>
              <a:rPr lang="en-US" dirty="0"/>
              <a:t>State any planned sub-group analysis</a:t>
            </a:r>
          </a:p>
          <a:p>
            <a:pPr marL="342882" indent="-342882">
              <a:buFont typeface="+mj-lt"/>
              <a:buAutoNum type="arabicPeriod"/>
            </a:pPr>
            <a:endParaRPr lang="en-US" dirty="0"/>
          </a:p>
          <a:p>
            <a:pPr marL="0" indent="0">
              <a:buNone/>
            </a:pPr>
            <a:r>
              <a:rPr lang="en-US" b="1" dirty="0"/>
              <a:t>Common Problems: Not enough information vs. too little information</a:t>
            </a:r>
          </a:p>
        </p:txBody>
      </p:sp>
      <p:sp>
        <p:nvSpPr>
          <p:cNvPr id="3" name="Title 2"/>
          <p:cNvSpPr>
            <a:spLocks noGrp="1"/>
          </p:cNvSpPr>
          <p:nvPr>
            <p:ph type="title"/>
          </p:nvPr>
        </p:nvSpPr>
        <p:spPr/>
        <p:txBody>
          <a:bodyPr/>
          <a:lstStyle/>
          <a:p>
            <a:r>
              <a:rPr lang="en-US" dirty="0"/>
              <a:t>Content of a PAP (</a:t>
            </a:r>
            <a:r>
              <a:rPr lang="en-US" dirty="0" err="1"/>
              <a:t>Olken</a:t>
            </a:r>
            <a:r>
              <a:rPr lang="en-US" dirty="0"/>
              <a:t> 2015)</a:t>
            </a:r>
          </a:p>
        </p:txBody>
      </p:sp>
      <p:sp>
        <p:nvSpPr>
          <p:cNvPr id="4" name="Pentagon 5">
            <a:extLst>
              <a:ext uri="{FF2B5EF4-FFF2-40B4-BE49-F238E27FC236}">
                <a16:creationId xmlns:a16="http://schemas.microsoft.com/office/drawing/2014/main" id="{4F6F5C00-309B-479F-8B8D-FB236F5320BA}"/>
              </a:ext>
            </a:extLst>
          </p:cNvPr>
          <p:cNvSpPr/>
          <p:nvPr/>
        </p:nvSpPr>
        <p:spPr>
          <a:xfrm rot="10800000" flipV="1">
            <a:off x="10668047" y="5783495"/>
            <a:ext cx="1523954" cy="786769"/>
          </a:xfrm>
          <a:prstGeom prst="homePlate">
            <a:avLst/>
          </a:prstGeom>
          <a:solidFill>
            <a:schemeClr val="accent4">
              <a:lumMod val="20000"/>
              <a:lumOff val="80000"/>
            </a:schemeClr>
          </a:solidFill>
          <a:ln>
            <a:no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64292" tIns="32146" rIns="64292" bIns="32146" numCol="1" spcCol="0" rtlCol="0" fromWordArt="0" anchor="ctr" anchorCtr="0" forceAA="0" compatLnSpc="1">
            <a:prstTxWarp prst="textNoShape">
              <a:avLst/>
            </a:prstTxWarp>
            <a:noAutofit/>
          </a:bodyPr>
          <a:lstStyle/>
          <a:p>
            <a:pPr algn="ctr"/>
            <a:r>
              <a:rPr lang="en-IN" sz="984" b="1" i="1" dirty="0">
                <a:hlinkClick r:id="rId3" action="ppaction://hlinkfile"/>
              </a:rPr>
              <a:t>J-PAL Research Resources</a:t>
            </a:r>
            <a:endParaRPr lang="en-IN" sz="984" b="1" i="1" dirty="0"/>
          </a:p>
        </p:txBody>
      </p:sp>
    </p:spTree>
    <p:extLst>
      <p:ext uri="{BB962C8B-B14F-4D97-AF65-F5344CB8AC3E}">
        <p14:creationId xmlns:p14="http://schemas.microsoft.com/office/powerpoint/2010/main" val="174016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DD963-213B-C141-A339-7E3195EE2FC6}"/>
              </a:ext>
            </a:extLst>
          </p:cNvPr>
          <p:cNvSpPr>
            <a:spLocks noGrp="1"/>
          </p:cNvSpPr>
          <p:nvPr>
            <p:ph type="title"/>
          </p:nvPr>
        </p:nvSpPr>
        <p:spPr/>
        <p:txBody>
          <a:bodyPr/>
          <a:lstStyle/>
          <a:p>
            <a:r>
              <a:rPr lang="en-US" dirty="0"/>
              <a:t>Scope of PAPs (Banerjee et al., 2020)</a:t>
            </a:r>
          </a:p>
        </p:txBody>
      </p:sp>
      <p:sp>
        <p:nvSpPr>
          <p:cNvPr id="3" name="Content Placeholder 2">
            <a:extLst>
              <a:ext uri="{FF2B5EF4-FFF2-40B4-BE49-F238E27FC236}">
                <a16:creationId xmlns:a16="http://schemas.microsoft.com/office/drawing/2014/main" id="{2B019ECC-75C8-884F-8BD9-B4BDFE3E19A7}"/>
              </a:ext>
            </a:extLst>
          </p:cNvPr>
          <p:cNvSpPr>
            <a:spLocks noGrp="1"/>
          </p:cNvSpPr>
          <p:nvPr>
            <p:ph idx="1"/>
          </p:nvPr>
        </p:nvSpPr>
        <p:spPr/>
        <p:txBody>
          <a:bodyPr>
            <a:normAutofit/>
          </a:bodyPr>
          <a:lstStyle/>
          <a:p>
            <a:r>
              <a:rPr lang="en-US" sz="2250" dirty="0"/>
              <a:t>Impossible to specify all contingencies in a PAP</a:t>
            </a:r>
          </a:p>
          <a:p>
            <a:pPr lvl="1"/>
            <a:r>
              <a:rPr lang="en-US" sz="1850" dirty="0"/>
              <a:t>Tradeoffs to </a:t>
            </a:r>
            <a:r>
              <a:rPr lang="en-US" sz="1850" b="1" dirty="0">
                <a:solidFill>
                  <a:schemeClr val="accent2"/>
                </a:solidFill>
              </a:rPr>
              <a:t>amount of time </a:t>
            </a:r>
            <a:r>
              <a:rPr lang="en-US" sz="1850" dirty="0"/>
              <a:t>spent on PAPs</a:t>
            </a:r>
          </a:p>
          <a:p>
            <a:pPr marL="0" indent="0">
              <a:buNone/>
            </a:pPr>
            <a:endParaRPr lang="en-US" sz="2250" dirty="0"/>
          </a:p>
          <a:p>
            <a:r>
              <a:rPr lang="en-US" sz="2250" b="1" dirty="0">
                <a:solidFill>
                  <a:schemeClr val="accent2"/>
                </a:solidFill>
              </a:rPr>
              <a:t>Registry entry </a:t>
            </a:r>
            <a:r>
              <a:rPr lang="en-US" sz="2250" dirty="0"/>
              <a:t>may be sufficient for a PAP </a:t>
            </a:r>
            <a:r>
              <a:rPr lang="en-US" sz="1969" dirty="0"/>
              <a:t>(e.g. primary outcomes, experimental design, randomization details)</a:t>
            </a:r>
          </a:p>
          <a:p>
            <a:pPr marL="0" indent="0">
              <a:buNone/>
            </a:pPr>
            <a:endParaRPr lang="en-US" sz="2250" dirty="0"/>
          </a:p>
          <a:p>
            <a:r>
              <a:rPr lang="en-US" sz="2250" dirty="0"/>
              <a:t>PAP as a “historical </a:t>
            </a:r>
            <a:r>
              <a:rPr lang="en-US" sz="2250" b="1" dirty="0">
                <a:solidFill>
                  <a:schemeClr val="accent2"/>
                </a:solidFill>
              </a:rPr>
              <a:t>record of initial thoughts </a:t>
            </a:r>
            <a:r>
              <a:rPr lang="en-US" sz="2250" dirty="0"/>
              <a:t>and plans, rather than a binding, legal contract for what can be done and presented.”</a:t>
            </a:r>
          </a:p>
          <a:p>
            <a:pPr marL="0" indent="0">
              <a:buNone/>
            </a:pPr>
            <a:endParaRPr lang="en-US" sz="2250" dirty="0"/>
          </a:p>
          <a:p>
            <a:r>
              <a:rPr lang="en-US" sz="2250" dirty="0"/>
              <a:t>Support publishing a </a:t>
            </a:r>
            <a:r>
              <a:rPr lang="en-US" sz="2250" b="1" dirty="0">
                <a:solidFill>
                  <a:schemeClr val="accent2"/>
                </a:solidFill>
              </a:rPr>
              <a:t>populated PAP </a:t>
            </a:r>
            <a:r>
              <a:rPr lang="en-US" sz="2250" dirty="0"/>
              <a:t>with results and a </a:t>
            </a:r>
            <a:r>
              <a:rPr lang="en-US" sz="2250" b="1" dirty="0">
                <a:solidFill>
                  <a:schemeClr val="accent2"/>
                </a:solidFill>
              </a:rPr>
              <a:t>separate research paper</a:t>
            </a:r>
            <a:r>
              <a:rPr lang="en-US" sz="2250" dirty="0"/>
              <a:t>.</a:t>
            </a:r>
          </a:p>
        </p:txBody>
      </p:sp>
    </p:spTree>
    <p:extLst>
      <p:ext uri="{BB962C8B-B14F-4D97-AF65-F5344CB8AC3E}">
        <p14:creationId xmlns:p14="http://schemas.microsoft.com/office/powerpoint/2010/main" val="4101228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for Thinking about a Pre-Analysis Plan</a:t>
            </a:r>
          </a:p>
        </p:txBody>
      </p:sp>
      <p:sp>
        <p:nvSpPr>
          <p:cNvPr id="3" name="Content Placeholder 2"/>
          <p:cNvSpPr>
            <a:spLocks noGrp="1"/>
          </p:cNvSpPr>
          <p:nvPr>
            <p:ph idx="1"/>
          </p:nvPr>
        </p:nvSpPr>
        <p:spPr/>
        <p:txBody>
          <a:bodyPr>
            <a:normAutofit/>
          </a:bodyPr>
          <a:lstStyle/>
          <a:p>
            <a:r>
              <a:rPr lang="en-US" dirty="0"/>
              <a:t>Running Randomized Evaluations (</a:t>
            </a:r>
            <a:r>
              <a:rPr lang="en-US" dirty="0" err="1"/>
              <a:t>Glennerster</a:t>
            </a:r>
            <a:r>
              <a:rPr lang="en-US" dirty="0"/>
              <a:t> and </a:t>
            </a:r>
            <a:r>
              <a:rPr lang="en-US" dirty="0" err="1"/>
              <a:t>Takavarasha</a:t>
            </a:r>
            <a:r>
              <a:rPr lang="en-US" dirty="0"/>
              <a:t> 2013)</a:t>
            </a:r>
          </a:p>
          <a:p>
            <a:r>
              <a:rPr lang="en-US" dirty="0"/>
              <a:t>Pre-Analysis Plan Template </a:t>
            </a:r>
            <a:r>
              <a:rPr lang="en-US" dirty="0">
                <a:hlinkClick r:id="rId3"/>
              </a:rPr>
              <a:t>(</a:t>
            </a:r>
            <a:r>
              <a:rPr lang="en-US" dirty="0" err="1">
                <a:hlinkClick r:id="rId3"/>
              </a:rPr>
              <a:t>Ganimian</a:t>
            </a:r>
            <a:r>
              <a:rPr lang="en-US" dirty="0">
                <a:hlinkClick r:id="rId3"/>
              </a:rPr>
              <a:t> 2015)</a:t>
            </a:r>
            <a:endParaRPr lang="en-US" dirty="0"/>
          </a:p>
          <a:p>
            <a:r>
              <a:rPr lang="en-US" dirty="0"/>
              <a:t>The Promises and Perils of Pre-Analysis Plans </a:t>
            </a:r>
            <a:r>
              <a:rPr lang="en-US" dirty="0">
                <a:hlinkClick r:id="rId4"/>
              </a:rPr>
              <a:t>(Olken 2015)</a:t>
            </a:r>
            <a:endParaRPr lang="en-US" dirty="0"/>
          </a:p>
          <a:p>
            <a:r>
              <a:rPr lang="en-US" dirty="0"/>
              <a:t>Transparency, Reproducibility and the Credibility of Economics Research </a:t>
            </a:r>
            <a:r>
              <a:rPr lang="en-US" dirty="0">
                <a:hlinkClick r:id="rId5"/>
              </a:rPr>
              <a:t>(Christensen and Miguel 2016)</a:t>
            </a:r>
            <a:endParaRPr lang="en-US" dirty="0"/>
          </a:p>
          <a:p>
            <a:r>
              <a:rPr lang="en-US" dirty="0"/>
              <a:t>In Praise of Moderation (</a:t>
            </a:r>
            <a:r>
              <a:rPr lang="en-US" dirty="0">
                <a:hlinkClick r:id="rId6"/>
              </a:rPr>
              <a:t>Banerjee et al., 2020</a:t>
            </a:r>
            <a:r>
              <a:rPr lang="en-US" dirty="0"/>
              <a:t>)</a:t>
            </a:r>
          </a:p>
          <a:p>
            <a:r>
              <a:rPr lang="en-US" dirty="0"/>
              <a:t>J-PAL Research Resources on </a:t>
            </a:r>
            <a:r>
              <a:rPr lang="en-US" dirty="0">
                <a:hlinkClick r:id="rId7"/>
              </a:rPr>
              <a:t>registration</a:t>
            </a:r>
            <a:r>
              <a:rPr lang="en-US" dirty="0"/>
              <a:t> and </a:t>
            </a:r>
            <a:r>
              <a:rPr lang="en-US" dirty="0">
                <a:hlinkClick r:id="rId8"/>
              </a:rPr>
              <a:t>PAPs</a:t>
            </a:r>
            <a:endParaRPr lang="en-US" dirty="0"/>
          </a:p>
          <a:p>
            <a:r>
              <a:rPr lang="en-US" dirty="0"/>
              <a:t>Study Example: Casey, </a:t>
            </a:r>
            <a:r>
              <a:rPr lang="en-US" dirty="0" err="1"/>
              <a:t>Glennerster</a:t>
            </a:r>
            <a:r>
              <a:rPr lang="en-US" dirty="0"/>
              <a:t>, and Miguel (2012)</a:t>
            </a:r>
          </a:p>
        </p:txBody>
      </p:sp>
    </p:spTree>
    <p:extLst>
      <p:ext uri="{BB962C8B-B14F-4D97-AF65-F5344CB8AC3E}">
        <p14:creationId xmlns:p14="http://schemas.microsoft.com/office/powerpoint/2010/main" val="19559305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Questions?</a:t>
            </a:r>
            <a:endParaRPr lang="en-US" dirty="0">
              <a:solidFill>
                <a:schemeClr val="bg1"/>
              </a:solidFill>
            </a:endParaRPr>
          </a:p>
        </p:txBody>
      </p:sp>
    </p:spTree>
    <p:extLst>
      <p:ext uri="{BB962C8B-B14F-4D97-AF65-F5344CB8AC3E}">
        <p14:creationId xmlns:p14="http://schemas.microsoft.com/office/powerpoint/2010/main" val="745752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BFAD3-1D5F-0F16-F1A6-682D4A98594E}"/>
              </a:ext>
            </a:extLst>
          </p:cNvPr>
          <p:cNvSpPr>
            <a:spLocks noGrp="1"/>
          </p:cNvSpPr>
          <p:nvPr>
            <p:ph type="title"/>
          </p:nvPr>
        </p:nvSpPr>
        <p:spPr/>
        <p:txBody>
          <a:bodyPr/>
          <a:lstStyle/>
          <a:p>
            <a:r>
              <a:rPr lang="en-US" dirty="0"/>
              <a:t>Ex-post replicability and reproducibility</a:t>
            </a:r>
          </a:p>
        </p:txBody>
      </p:sp>
      <p:sp>
        <p:nvSpPr>
          <p:cNvPr id="3" name="Content Placeholder 2">
            <a:extLst>
              <a:ext uri="{FF2B5EF4-FFF2-40B4-BE49-F238E27FC236}">
                <a16:creationId xmlns:a16="http://schemas.microsoft.com/office/drawing/2014/main" id="{37BCC6B7-4311-5592-F00E-86EAD639EA2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49345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47FCB7-E8F2-5FF4-7A67-1C811FED42F6}"/>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7309" r="8863"/>
          <a:stretch/>
        </p:blipFill>
        <p:spPr>
          <a:xfrm>
            <a:off x="2129598" y="158930"/>
            <a:ext cx="7932803" cy="6705601"/>
          </a:xfrm>
          <a:prstGeom prst="rect">
            <a:avLst/>
          </a:prstGeom>
        </p:spPr>
      </p:pic>
    </p:spTree>
    <p:extLst>
      <p:ext uri="{BB962C8B-B14F-4D97-AF65-F5344CB8AC3E}">
        <p14:creationId xmlns:p14="http://schemas.microsoft.com/office/powerpoint/2010/main" val="4223402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0" y="1542732"/>
            <a:ext cx="6976319"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2" name="TextBox 1"/>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https://doi.org/10.17226/25303</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Tree>
    <p:extLst>
      <p:ext uri="{BB962C8B-B14F-4D97-AF65-F5344CB8AC3E}">
        <p14:creationId xmlns:p14="http://schemas.microsoft.com/office/powerpoint/2010/main" val="166618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EA4C59-FFBF-39BF-C76B-A715FF8A5D6D}"/>
              </a:ext>
            </a:extLst>
          </p:cNvPr>
          <p:cNvSpPr>
            <a:spLocks noGrp="1"/>
          </p:cNvSpPr>
          <p:nvPr>
            <p:ph type="title"/>
          </p:nvPr>
        </p:nvSpPr>
        <p:spPr/>
        <p:txBody>
          <a:bodyPr/>
          <a:lstStyle/>
          <a:p>
            <a:r>
              <a:rPr lang="en-US" dirty="0"/>
              <a:t>What does reproducibility buy you?</a:t>
            </a:r>
          </a:p>
        </p:txBody>
      </p:sp>
      <p:sp>
        <p:nvSpPr>
          <p:cNvPr id="2" name="Content Placeholder 1">
            <a:extLst>
              <a:ext uri="{FF2B5EF4-FFF2-40B4-BE49-F238E27FC236}">
                <a16:creationId xmlns:a16="http://schemas.microsoft.com/office/drawing/2014/main" id="{221358E5-739C-B575-2CD1-0413825E4FB4}"/>
              </a:ext>
            </a:extLst>
          </p:cNvPr>
          <p:cNvSpPr>
            <a:spLocks noGrp="1"/>
          </p:cNvSpPr>
          <p:nvPr>
            <p:ph sz="half" idx="1"/>
          </p:nvPr>
        </p:nvSpPr>
        <p:spPr>
          <a:ln w="38100" cap="rnd">
            <a:solidFill>
              <a:srgbClr val="C00000"/>
            </a:solidFill>
          </a:ln>
        </p:spPr>
        <p:txBody>
          <a:bodyPr>
            <a:normAutofit/>
          </a:bodyPr>
          <a:lstStyle/>
          <a:p>
            <a:r>
              <a:rPr lang="en-US" sz="4400" dirty="0"/>
              <a:t>Results in the paper were actually produced by the code (as claimed)</a:t>
            </a:r>
          </a:p>
        </p:txBody>
      </p:sp>
      <p:sp>
        <p:nvSpPr>
          <p:cNvPr id="3" name="Content Placeholder 2">
            <a:extLst>
              <a:ext uri="{FF2B5EF4-FFF2-40B4-BE49-F238E27FC236}">
                <a16:creationId xmlns:a16="http://schemas.microsoft.com/office/drawing/2014/main" id="{C5A23CAC-A8F1-7941-A02E-899B7E70FF0C}"/>
              </a:ext>
            </a:extLst>
          </p:cNvPr>
          <p:cNvSpPr>
            <a:spLocks noGrp="1"/>
          </p:cNvSpPr>
          <p:nvPr>
            <p:ph sz="half" idx="2"/>
          </p:nvPr>
        </p:nvSpPr>
        <p:spPr>
          <a:ln w="38100" cap="rnd">
            <a:solidFill>
              <a:srgbClr val="C00000"/>
            </a:solidFill>
          </a:ln>
        </p:spPr>
        <p:txBody>
          <a:bodyPr vert="horz" lIns="91440" tIns="45720" rIns="91440" bIns="45720" rtlCol="0">
            <a:normAutofit/>
          </a:bodyPr>
          <a:lstStyle/>
          <a:p>
            <a:r>
              <a:rPr lang="en-US" sz="4400" dirty="0"/>
              <a:t>Replication package has a complete and exhaustive description of what is needed to produce those results</a:t>
            </a:r>
          </a:p>
          <a:p>
            <a:endParaRPr lang="en-US" sz="4400" dirty="0"/>
          </a:p>
        </p:txBody>
      </p:sp>
    </p:spTree>
    <p:extLst>
      <p:ext uri="{BB962C8B-B14F-4D97-AF65-F5344CB8AC3E}">
        <p14:creationId xmlns:p14="http://schemas.microsoft.com/office/powerpoint/2010/main" val="25625203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Ingredients of “research”</a:t>
            </a:r>
            <a:endParaRPr/>
          </a:p>
        </p:txBody>
      </p:sp>
      <p:sp>
        <p:nvSpPr>
          <p:cNvPr id="89" name="Google Shape;89;p18"/>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a:bodyPr>
          <a:lstStyle/>
          <a:p>
            <a:pPr indent="-457189">
              <a:buSzPts val="1800"/>
              <a:buAutoNum type="arabicPeriod"/>
            </a:pPr>
            <a:r>
              <a:rPr lang="en" sz="2400"/>
              <a:t>“Procedures” = computer code</a:t>
            </a:r>
            <a:endParaRPr sz="2400"/>
          </a:p>
          <a:p>
            <a:pPr indent="-457189">
              <a:buSzPts val="1800"/>
              <a:buAutoNum type="arabicPeriod"/>
            </a:pPr>
            <a:r>
              <a:rPr lang="en" sz="2400"/>
              <a:t>“Materials (1)” = data</a:t>
            </a:r>
            <a:endParaRPr sz="2400"/>
          </a:p>
          <a:p>
            <a:pPr indent="-457189">
              <a:buSzPts val="1800"/>
              <a:buAutoNum type="arabicPeriod"/>
            </a:pPr>
            <a:r>
              <a:rPr lang="en" sz="2400"/>
              <a:t>“Materials (2)” = computers</a:t>
            </a:r>
            <a:endParaRPr sz="2400"/>
          </a:p>
          <a:p>
            <a:pPr indent="0">
              <a:spcBef>
                <a:spcPts val="1600"/>
              </a:spcBef>
              <a:spcAft>
                <a:spcPts val="1600"/>
              </a:spcAft>
              <a:buNone/>
            </a:pPr>
            <a:endParaRPr/>
          </a:p>
        </p:txBody>
      </p:sp>
      <p:sp>
        <p:nvSpPr>
          <p:cNvPr id="90" name="Google Shape;90;p18"/>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91" name="Google Shape;91;p18"/>
          <p:cNvPicPr preferRelativeResize="0"/>
          <p:nvPr/>
        </p:nvPicPr>
        <p:blipFill>
          <a:blip r:embed="rId3">
            <a:alphaModFix/>
          </a:blip>
          <a:stretch>
            <a:fillRect/>
          </a:stretch>
        </p:blipFill>
        <p:spPr>
          <a:xfrm>
            <a:off x="4724402" y="3454027"/>
            <a:ext cx="3122668" cy="2637800"/>
          </a:xfrm>
          <a:prstGeom prst="rect">
            <a:avLst/>
          </a:prstGeom>
          <a:noFill/>
          <a:ln>
            <a:noFill/>
          </a:ln>
        </p:spPr>
      </p:pic>
      <p:sp>
        <p:nvSpPr>
          <p:cNvPr id="92" name="Google Shape;92;p18"/>
          <p:cNvSpPr/>
          <p:nvPr/>
        </p:nvSpPr>
        <p:spPr>
          <a:xfrm rot="10800000" flipH="1">
            <a:off x="2449600" y="3048000"/>
            <a:ext cx="2197200" cy="2056800"/>
          </a:xfrm>
          <a:prstGeom prst="bentArrow">
            <a:avLst>
              <a:gd name="adj1" fmla="val 25000"/>
              <a:gd name="adj2" fmla="val 26138"/>
              <a:gd name="adj3" fmla="val 25000"/>
              <a:gd name="adj4" fmla="val 4091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93" name="Google Shape;93;p18"/>
          <p:cNvPicPr preferRelativeResize="0"/>
          <p:nvPr/>
        </p:nvPicPr>
        <p:blipFill>
          <a:blip r:embed="rId4">
            <a:alphaModFix/>
          </a:blip>
          <a:stretch>
            <a:fillRect/>
          </a:stretch>
        </p:blipFill>
        <p:spPr>
          <a:xfrm>
            <a:off x="9207433" y="3805335"/>
            <a:ext cx="2788832" cy="1858067"/>
          </a:xfrm>
          <a:prstGeom prst="rect">
            <a:avLst/>
          </a:prstGeom>
          <a:noFill/>
          <a:ln>
            <a:noFill/>
          </a:ln>
        </p:spPr>
      </p:pic>
      <p:sp>
        <p:nvSpPr>
          <p:cNvPr id="94" name="Google Shape;94;p18"/>
          <p:cNvSpPr/>
          <p:nvPr/>
        </p:nvSpPr>
        <p:spPr>
          <a:xfrm>
            <a:off x="7975651" y="4179300"/>
            <a:ext cx="1103200" cy="822800"/>
          </a:xfrm>
          <a:prstGeom prst="rightArrow">
            <a:avLst>
              <a:gd name="adj1" fmla="val 50000"/>
              <a:gd name="adj2" fmla="val 50000"/>
            </a:avLst>
          </a:prstGeom>
          <a:solidFill>
            <a:srgbClr val="6AA61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1000"/>
                                        <p:tgtEl>
                                          <p:spTgt spid="9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600"/>
                                        <p:tgtEl>
                                          <p:spTgt spid="94"/>
                                        </p:tgtEl>
                                      </p:cBhvr>
                                    </p:animEffect>
                                  </p:childTnLst>
                                </p:cTn>
                              </p:par>
                            </p:childTnLst>
                          </p:cTn>
                        </p:par>
                        <p:par>
                          <p:cTn id="16" fill="hold">
                            <p:stCondLst>
                              <p:cond delay="2600"/>
                            </p:stCondLst>
                            <p:childTnLst>
                              <p:par>
                                <p:cTn id="17" presetID="10" presetClass="entr" presetSubtype="0" fill="hold" nodeType="after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EA4C59-FFBF-39BF-C76B-A715FF8A5D6D}"/>
              </a:ext>
            </a:extLst>
          </p:cNvPr>
          <p:cNvSpPr>
            <a:spLocks noGrp="1"/>
          </p:cNvSpPr>
          <p:nvPr>
            <p:ph type="title"/>
          </p:nvPr>
        </p:nvSpPr>
        <p:spPr/>
        <p:txBody>
          <a:bodyPr/>
          <a:lstStyle/>
          <a:p>
            <a:r>
              <a:rPr lang="en-US" dirty="0"/>
              <a:t>What does reproducibility </a:t>
            </a:r>
            <a:r>
              <a:rPr lang="en-US" b="1" u="sng" dirty="0"/>
              <a:t>NOT</a:t>
            </a:r>
            <a:r>
              <a:rPr lang="en-US" dirty="0"/>
              <a:t> buy you?</a:t>
            </a:r>
          </a:p>
        </p:txBody>
      </p:sp>
      <p:sp>
        <p:nvSpPr>
          <p:cNvPr id="2" name="Content Placeholder 1">
            <a:extLst>
              <a:ext uri="{FF2B5EF4-FFF2-40B4-BE49-F238E27FC236}">
                <a16:creationId xmlns:a16="http://schemas.microsoft.com/office/drawing/2014/main" id="{221358E5-739C-B575-2CD1-0413825E4FB4}"/>
              </a:ext>
            </a:extLst>
          </p:cNvPr>
          <p:cNvSpPr>
            <a:spLocks noGrp="1"/>
          </p:cNvSpPr>
          <p:nvPr>
            <p:ph sz="half" idx="1"/>
          </p:nvPr>
        </p:nvSpPr>
        <p:spPr>
          <a:ln w="38100" cap="rnd">
            <a:solidFill>
              <a:srgbClr val="C00000"/>
            </a:solidFill>
          </a:ln>
        </p:spPr>
        <p:txBody>
          <a:bodyPr>
            <a:normAutofit/>
          </a:bodyPr>
          <a:lstStyle/>
          <a:p>
            <a:r>
              <a:rPr lang="en-US" sz="4400" dirty="0"/>
              <a:t>Results in the paper are “right”</a:t>
            </a:r>
          </a:p>
        </p:txBody>
      </p:sp>
      <p:sp>
        <p:nvSpPr>
          <p:cNvPr id="3" name="Content Placeholder 2">
            <a:extLst>
              <a:ext uri="{FF2B5EF4-FFF2-40B4-BE49-F238E27FC236}">
                <a16:creationId xmlns:a16="http://schemas.microsoft.com/office/drawing/2014/main" id="{C5A23CAC-A8F1-7941-A02E-899B7E70FF0C}"/>
              </a:ext>
            </a:extLst>
          </p:cNvPr>
          <p:cNvSpPr>
            <a:spLocks noGrp="1"/>
          </p:cNvSpPr>
          <p:nvPr>
            <p:ph sz="half" idx="2"/>
          </p:nvPr>
        </p:nvSpPr>
        <p:spPr>
          <a:ln w="38100" cap="rnd">
            <a:solidFill>
              <a:srgbClr val="C00000"/>
            </a:solidFill>
          </a:ln>
        </p:spPr>
        <p:txBody>
          <a:bodyPr vert="horz" lIns="91440" tIns="45720" rIns="91440" bIns="45720" rtlCol="0">
            <a:normAutofit/>
          </a:bodyPr>
          <a:lstStyle/>
          <a:p>
            <a:r>
              <a:rPr lang="en-US" sz="4400" dirty="0"/>
              <a:t>Replication package will work in two months time</a:t>
            </a:r>
          </a:p>
          <a:p>
            <a:endParaRPr lang="en-US" sz="4400" dirty="0"/>
          </a:p>
        </p:txBody>
      </p:sp>
    </p:spTree>
    <p:extLst>
      <p:ext uri="{BB962C8B-B14F-4D97-AF65-F5344CB8AC3E}">
        <p14:creationId xmlns:p14="http://schemas.microsoft.com/office/powerpoint/2010/main" val="4103974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7655587"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Statistical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Reproduction</a:t>
            </a:r>
            <a:r>
              <a:rPr lang="de-DE" sz="1400" dirty="0">
                <a:solidFill>
                  <a:schemeClr val="accent3">
                    <a:lumMod val="75000"/>
                  </a:schemeClr>
                </a:solidFill>
                <a:latin typeface="+mj-lt"/>
              </a:rPr>
              <a:t>/</a:t>
            </a: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1197104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b="1" dirty="0">
                          <a:solidFill>
                            <a:srgbClr val="FF0000"/>
                          </a:solidFill>
                        </a:rPr>
                        <a:t>Different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1" dirty="0">
                          <a:solidFill>
                            <a:srgbClr val="FF0000"/>
                          </a:solidFill>
                        </a:rPr>
                        <a:t>or software</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238636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a:solidFill>
                            <a:srgbClr val="FF0000"/>
                          </a:solidFill>
                        </a:rPr>
                        <a:t>New data</a:t>
                      </a:r>
                    </a:p>
                  </a:txBody>
                  <a:tcPr/>
                </a:tc>
                <a:tc>
                  <a:txBody>
                    <a:bodyPr/>
                    <a:lstStyle/>
                    <a:p>
                      <a:r>
                        <a:rPr lang="en-US" b="0" dirty="0">
                          <a:solidFill>
                            <a:schemeClr val="tx1"/>
                          </a:solidFill>
                        </a:rPr>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r>
                        <a:rPr lang="en-US" b="1" dirty="0">
                          <a:solidFill>
                            <a:srgbClr val="FF0000"/>
                          </a:solidFill>
                        </a:rPr>
                        <a:t>collection</a:t>
                      </a:r>
                    </a:p>
                  </a:txBody>
                  <a:tcPr/>
                </a:tc>
                <a:tc>
                  <a:txBody>
                    <a:bodyPr/>
                    <a:lstStyle/>
                    <a:p>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278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D70F4-75EC-F04D-B626-45A1DADC8E18}"/>
              </a:ext>
            </a:extLst>
          </p:cNvPr>
          <p:cNvSpPr>
            <a:spLocks noGrp="1"/>
          </p:cNvSpPr>
          <p:nvPr>
            <p:ph type="title"/>
          </p:nvPr>
        </p:nvSpPr>
        <p:spPr/>
        <p:txBody>
          <a:bodyPr/>
          <a:lstStyle/>
          <a:p>
            <a:r>
              <a:rPr lang="en-US" dirty="0"/>
              <a:t>Replicability in Experimental Economics</a:t>
            </a:r>
          </a:p>
        </p:txBody>
      </p:sp>
      <p:pic>
        <p:nvPicPr>
          <p:cNvPr id="5" name="Content Placeholder 4">
            <a:extLst>
              <a:ext uri="{FF2B5EF4-FFF2-40B4-BE49-F238E27FC236}">
                <a16:creationId xmlns:a16="http://schemas.microsoft.com/office/drawing/2014/main" id="{F01FCD96-4C8C-AA40-BD00-AD894035F80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2586" y="1293798"/>
            <a:ext cx="8746904" cy="4929037"/>
          </a:xfrm>
        </p:spPr>
      </p:pic>
      <p:sp>
        <p:nvSpPr>
          <p:cNvPr id="6" name="Rectangle 5">
            <a:extLst>
              <a:ext uri="{FF2B5EF4-FFF2-40B4-BE49-F238E27FC236}">
                <a16:creationId xmlns:a16="http://schemas.microsoft.com/office/drawing/2014/main" id="{4458F460-17B3-CE42-B4AF-956339E28EA7}"/>
              </a:ext>
            </a:extLst>
          </p:cNvPr>
          <p:cNvSpPr/>
          <p:nvPr/>
        </p:nvSpPr>
        <p:spPr>
          <a:xfrm>
            <a:off x="8453366" y="3758316"/>
            <a:ext cx="4533449" cy="348732"/>
          </a:xfrm>
          <a:prstGeom prst="rect">
            <a:avLst/>
          </a:prstGeom>
        </p:spPr>
        <p:txBody>
          <a:bodyPr wrap="square" lIns="102407" tIns="51204" rIns="102407" bIns="51204">
            <a:spAutoFit/>
          </a:bodyPr>
          <a:lstStyle/>
          <a:p>
            <a:pPr algn="ctr"/>
            <a:r>
              <a:rPr lang="en-US" sz="1594" u="sng" dirty="0"/>
              <a:t>Camerer et al. (2016)</a:t>
            </a:r>
          </a:p>
        </p:txBody>
      </p:sp>
    </p:spTree>
    <p:extLst>
      <p:ext uri="{BB962C8B-B14F-4D97-AF65-F5344CB8AC3E}">
        <p14:creationId xmlns:p14="http://schemas.microsoft.com/office/powerpoint/2010/main" val="67974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7877" y="267987"/>
            <a:ext cx="8276247" cy="5625531"/>
          </a:xfrm>
          <a:prstGeom prst="rect">
            <a:avLst/>
          </a:prstGeom>
        </p:spPr>
      </p:pic>
      <p:sp>
        <p:nvSpPr>
          <p:cNvPr id="10" name="TextBox 9"/>
          <p:cNvSpPr txBox="1"/>
          <p:nvPr/>
        </p:nvSpPr>
        <p:spPr>
          <a:xfrm>
            <a:off x="1" y="6176519"/>
            <a:ext cx="12192000" cy="525080"/>
          </a:xfrm>
          <a:prstGeom prst="rect">
            <a:avLst/>
          </a:prstGeom>
          <a:noFill/>
        </p:spPr>
        <p:txBody>
          <a:bodyPr wrap="square" rtlCol="0">
            <a:spAutoFit/>
          </a:bodyPr>
          <a:lstStyle/>
          <a:p>
            <a:pPr algn="ctr"/>
            <a:r>
              <a:rPr lang="en-US" sz="2812" u="sng" dirty="0" err="1"/>
              <a:t>Galiani</a:t>
            </a:r>
            <a:r>
              <a:rPr lang="en-US" sz="2812" u="sng" dirty="0"/>
              <a:t>, Gertler, and Romero (2017)</a:t>
            </a:r>
          </a:p>
        </p:txBody>
      </p:sp>
    </p:spTree>
    <p:extLst>
      <p:ext uri="{BB962C8B-B14F-4D97-AF65-F5344CB8AC3E}">
        <p14:creationId xmlns:p14="http://schemas.microsoft.com/office/powerpoint/2010/main" val="611885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31F502-9476-37DF-841F-705498440390}"/>
              </a:ext>
            </a:extLst>
          </p:cNvPr>
          <p:cNvPicPr>
            <a:picLocks noChangeAspect="1"/>
          </p:cNvPicPr>
          <p:nvPr/>
        </p:nvPicPr>
        <p:blipFill>
          <a:blip r:embed="rId3"/>
          <a:stretch>
            <a:fillRect/>
          </a:stretch>
        </p:blipFill>
        <p:spPr>
          <a:xfrm>
            <a:off x="1825945" y="624023"/>
            <a:ext cx="8540110" cy="560995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485261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29148677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9033933" y="3437467"/>
            <a:ext cx="1218629" cy="626533"/>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a:solidFill>
                            <a:srgbClr val="FF0000"/>
                          </a:solidFill>
                        </a:rPr>
                        <a:t>Different data</a:t>
                      </a:r>
                    </a:p>
                  </a:txBody>
                  <a:tcPr/>
                </a:tc>
                <a:tc>
                  <a:txBody>
                    <a:bodyPr/>
                    <a:lstStyle/>
                    <a:p>
                      <a:r>
                        <a:rPr lang="en-US" b="0" dirty="0">
                          <a:solidFill>
                            <a:schemeClr val="tx1"/>
                          </a:solidFill>
                        </a:rPr>
                        <a:t>Different code</a:t>
                      </a:r>
                    </a:p>
                  </a:txBody>
                  <a:tcPr/>
                </a:tc>
                <a:tc>
                  <a:txBody>
                    <a:bodyPr/>
                    <a:lstStyle/>
                    <a:p>
                      <a:r>
                        <a:rPr lang="en-US" b="1" dirty="0">
                          <a:solidFill>
                            <a:srgbClr val="FF0000"/>
                          </a:solidFill>
                        </a:rPr>
                        <a:t>Different</a:t>
                      </a:r>
                    </a:p>
                  </a:txBody>
                  <a:tcPr/>
                </a:tc>
                <a:tc>
                  <a:txBody>
                    <a:bodyPr/>
                    <a:lstStyle/>
                    <a:p>
                      <a:r>
                        <a:rPr lang="en-US" b="1" dirty="0">
                          <a:solidFill>
                            <a:srgbClr val="FF0000"/>
                          </a:solidFill>
                        </a:rPr>
                        <a:t>Different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0" dirty="0">
                          <a:solidFill>
                            <a:schemeClr val="tx1"/>
                          </a:solidFill>
                        </a:rPr>
                        <a:t>or software</a:t>
                      </a:r>
                    </a:p>
                  </a:txBody>
                  <a:tcPr/>
                </a:tc>
                <a:tc>
                  <a:txBody>
                    <a:bodyPr/>
                    <a:lstStyle/>
                    <a:p>
                      <a:r>
                        <a:rPr lang="en-US" b="1" dirty="0">
                          <a:solidFill>
                            <a:srgbClr val="FF0000"/>
                          </a:solidFill>
                        </a:rPr>
                        <a:t>methods </a:t>
                      </a:r>
                    </a:p>
                  </a:txBody>
                  <a:tcPr/>
                </a:tc>
                <a:tc>
                  <a:txBody>
                    <a:bodyPr/>
                    <a:lstStyle/>
                    <a:p>
                      <a:r>
                        <a:rPr lang="en-US" b="1" dirty="0">
                          <a:solidFill>
                            <a:srgbClr val="FF0000"/>
                          </a:solidFill>
                        </a:rPr>
                        <a:t>context or</a:t>
                      </a:r>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b="1" dirty="0">
                          <a:solidFill>
                            <a:srgbClr val="FF0000"/>
                          </a:solidFill>
                        </a:rPr>
                        <a:t>country</a:t>
                      </a:r>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410382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EA4C59-FFBF-39BF-C76B-A715FF8A5D6D}"/>
              </a:ext>
            </a:extLst>
          </p:cNvPr>
          <p:cNvSpPr>
            <a:spLocks noGrp="1"/>
          </p:cNvSpPr>
          <p:nvPr>
            <p:ph type="title"/>
          </p:nvPr>
        </p:nvSpPr>
        <p:spPr/>
        <p:txBody>
          <a:bodyPr/>
          <a:lstStyle/>
          <a:p>
            <a:r>
              <a:rPr lang="en-US" dirty="0"/>
              <a:t>What does reproducibility </a:t>
            </a:r>
            <a:r>
              <a:rPr lang="en-US" b="1" u="sng" dirty="0"/>
              <a:t>ALSO</a:t>
            </a:r>
            <a:r>
              <a:rPr lang="en-US" dirty="0"/>
              <a:t> buy you?</a:t>
            </a:r>
          </a:p>
        </p:txBody>
      </p:sp>
      <p:sp>
        <p:nvSpPr>
          <p:cNvPr id="2" name="Content Placeholder 1">
            <a:extLst>
              <a:ext uri="{FF2B5EF4-FFF2-40B4-BE49-F238E27FC236}">
                <a16:creationId xmlns:a16="http://schemas.microsoft.com/office/drawing/2014/main" id="{221358E5-739C-B575-2CD1-0413825E4FB4}"/>
              </a:ext>
            </a:extLst>
          </p:cNvPr>
          <p:cNvSpPr>
            <a:spLocks noGrp="1"/>
          </p:cNvSpPr>
          <p:nvPr>
            <p:ph idx="1"/>
          </p:nvPr>
        </p:nvSpPr>
        <p:spPr>
          <a:ln w="38100" cap="rnd">
            <a:solidFill>
              <a:srgbClr val="C00000"/>
            </a:solidFill>
          </a:ln>
        </p:spPr>
        <p:txBody>
          <a:bodyPr>
            <a:normAutofit/>
          </a:bodyPr>
          <a:lstStyle/>
          <a:p>
            <a:r>
              <a:rPr lang="en-US" sz="4400" dirty="0"/>
              <a:t>It may be worth your while to start thinking about replicating or generalizing the results! (</a:t>
            </a:r>
            <a:r>
              <a:rPr lang="en-US" sz="4400" i="1" dirty="0"/>
              <a:t>Plausibility</a:t>
            </a:r>
            <a:r>
              <a:rPr lang="en-US" sz="4400" dirty="0"/>
              <a:t>)</a:t>
            </a:r>
          </a:p>
        </p:txBody>
      </p:sp>
    </p:spTree>
    <p:extLst>
      <p:ext uri="{BB962C8B-B14F-4D97-AF65-F5344CB8AC3E}">
        <p14:creationId xmlns:p14="http://schemas.microsoft.com/office/powerpoint/2010/main" val="22103444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a:solidFill>
                  <a:schemeClr val="bg1"/>
                </a:solidFill>
              </a:rPr>
              <a:t>A bit of background</a:t>
            </a:r>
            <a:endParaRPr lang="en-US" dirty="0">
              <a:solidFill>
                <a:schemeClr val="bg1"/>
              </a:solidFill>
            </a:endParaRPr>
          </a:p>
        </p:txBody>
      </p:sp>
    </p:spTree>
    <p:extLst>
      <p:ext uri="{BB962C8B-B14F-4D97-AF65-F5344CB8AC3E}">
        <p14:creationId xmlns:p14="http://schemas.microsoft.com/office/powerpoint/2010/main" val="19787648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8427588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33662358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Tree>
    <p:extLst>
      <p:ext uri="{BB962C8B-B14F-4D97-AF65-F5344CB8AC3E}">
        <p14:creationId xmlns:p14="http://schemas.microsoft.com/office/powerpoint/2010/main" val="4264814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Pre-Publication Verification</a:t>
            </a:r>
          </a:p>
        </p:txBody>
      </p:sp>
      <p:sp>
        <p:nvSpPr>
          <p:cNvPr id="3" name="Content Placeholder 2"/>
          <p:cNvSpPr>
            <a:spLocks noGrp="1"/>
          </p:cNvSpPr>
          <p:nvPr>
            <p:ph idx="1"/>
          </p:nvPr>
        </p:nvSpPr>
        <p:spPr/>
        <p:txBody>
          <a:bodyPr/>
          <a:lstStyle/>
          <a:p>
            <a:r>
              <a:rPr lang="en-US" dirty="0"/>
              <a:t>Every paper that receives a “conditional acceptance” is verified</a:t>
            </a:r>
          </a:p>
          <a:p>
            <a:pPr lvl="1"/>
            <a:r>
              <a:rPr lang="en-US" i="1" dirty="0"/>
              <a:t>Data citations</a:t>
            </a:r>
          </a:p>
          <a:p>
            <a:pPr lvl="1"/>
            <a:r>
              <a:rPr lang="en-US" i="1" dirty="0"/>
              <a:t>Quality of README</a:t>
            </a:r>
          </a:p>
          <a:p>
            <a:pPr lvl="1"/>
            <a:r>
              <a:rPr lang="en-US" i="1" dirty="0"/>
              <a:t>Quality of code</a:t>
            </a:r>
          </a:p>
          <a:p>
            <a:pPr lvl="1"/>
            <a:r>
              <a:rPr lang="en-US" i="1" dirty="0"/>
              <a:t>Reproducibility of code</a:t>
            </a:r>
          </a:p>
          <a:p>
            <a:pPr lvl="1"/>
            <a:r>
              <a:rPr lang="en-US" i="1" dirty="0"/>
              <a:t>Quality of metadata in the repository</a:t>
            </a:r>
          </a:p>
          <a:p>
            <a:pPr lvl="1"/>
            <a:endParaRPr lang="en-US" i="1" dirty="0"/>
          </a:p>
          <a:p>
            <a:pPr lvl="1"/>
            <a:endParaRPr lang="en-US" i="1" dirty="0">
              <a:solidFill>
                <a:schemeClr val="bg2">
                  <a:lumMod val="75000"/>
                </a:schemeClr>
              </a:solidFill>
            </a:endParaRPr>
          </a:p>
        </p:txBody>
      </p:sp>
    </p:spTree>
    <p:extLst>
      <p:ext uri="{BB962C8B-B14F-4D97-AF65-F5344CB8AC3E}">
        <p14:creationId xmlns:p14="http://schemas.microsoft.com/office/powerpoint/2010/main" val="12676173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Reproducibility Check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12874964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10" name="Content Placeholder 9"/>
          <p:cNvSpPr>
            <a:spLocks noGrp="1"/>
          </p:cNvSpPr>
          <p:nvPr>
            <p:ph sz="half" idx="1"/>
          </p:nvPr>
        </p:nvSpPr>
        <p:spPr/>
        <p:txBody>
          <a:bodyPr>
            <a:normAutofit/>
          </a:bodyPr>
          <a:lstStyle/>
          <a:p>
            <a:pPr marL="0" indent="0">
              <a:buNone/>
            </a:pPr>
            <a:r>
              <a:rPr lang="en-US" dirty="0"/>
              <a:t>Between July 16, 2019, and June 20, 2022, the AEA Data Editor team conducted </a:t>
            </a:r>
          </a:p>
          <a:p>
            <a:r>
              <a:rPr lang="en-US" sz="3600" b="1" dirty="0">
                <a:solidFill>
                  <a:schemeClr val="accent6">
                    <a:lumMod val="75000"/>
                  </a:schemeClr>
                </a:solidFill>
              </a:rPr>
              <a:t>1900 assessments </a:t>
            </a:r>
          </a:p>
          <a:p>
            <a:r>
              <a:rPr lang="en-US" dirty="0"/>
              <a:t>for </a:t>
            </a:r>
            <a:r>
              <a:rPr lang="en-US" sz="3600" b="1" dirty="0">
                <a:solidFill>
                  <a:schemeClr val="accent2">
                    <a:lumMod val="75000"/>
                  </a:schemeClr>
                </a:solidFill>
              </a:rPr>
              <a:t>1050 manuscripts </a:t>
            </a:r>
            <a:br>
              <a:rPr lang="en-US" sz="3600" b="1" dirty="0">
                <a:solidFill>
                  <a:schemeClr val="accent2">
                    <a:lumMod val="75000"/>
                  </a:schemeClr>
                </a:solidFill>
              </a:rPr>
            </a:br>
            <a:r>
              <a:rPr lang="en-US" dirty="0"/>
              <a:t>(full papers)</a:t>
            </a:r>
          </a:p>
        </p:txBody>
      </p:sp>
      <p:pic>
        <p:nvPicPr>
          <p:cNvPr id="5" name="Content Placeholder 4">
            <a:extLst>
              <a:ext uri="{FF2B5EF4-FFF2-40B4-BE49-F238E27FC236}">
                <a16:creationId xmlns:a16="http://schemas.microsoft.com/office/drawing/2014/main" id="{BEE520A9-52E0-6F31-A124-4072A7806E4B}"/>
              </a:ext>
            </a:extLst>
          </p:cNvPr>
          <p:cNvPicPr>
            <a:picLocks noGrp="1" noChangeAspect="1"/>
          </p:cNvPicPr>
          <p:nvPr>
            <p:ph sz="half" idx="2"/>
          </p:nvPr>
        </p:nvPicPr>
        <p:blipFill>
          <a:blip r:embed="rId2"/>
          <a:stretch>
            <a:fillRect/>
          </a:stretch>
        </p:blipFill>
        <p:spPr>
          <a:xfrm>
            <a:off x="6172200" y="3132886"/>
            <a:ext cx="5181600" cy="1736816"/>
          </a:xfrm>
        </p:spPr>
      </p:pic>
    </p:spTree>
    <p:extLst>
      <p:ext uri="{BB962C8B-B14F-4D97-AF65-F5344CB8AC3E}">
        <p14:creationId xmlns:p14="http://schemas.microsoft.com/office/powerpoint/2010/main" val="3239976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077766"/>
          </a:xfrm>
          <a:prstGeom prst="rect">
            <a:avLst/>
          </a:prstGeom>
          <a:noFill/>
        </p:spPr>
        <p:txBody>
          <a:bodyPr wrap="square" rtlCol="0">
            <a:spAutoFit/>
          </a:bodyPr>
          <a:lstStyle/>
          <a:p>
            <a:pPr algn="ctr"/>
            <a:r>
              <a:rPr lang="en-US" sz="8800" dirty="0">
                <a:solidFill>
                  <a:schemeClr val="bg1"/>
                </a:solidFill>
              </a:rPr>
              <a:t>There is a replication crisis!</a:t>
            </a:r>
            <a:br>
              <a:rPr lang="en-US" sz="8800"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35316784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little diversity in software</a:t>
            </a:r>
          </a:p>
        </p:txBody>
      </p:sp>
      <p:sp>
        <p:nvSpPr>
          <p:cNvPr id="3" name="Content Placeholder 2"/>
          <p:cNvSpPr>
            <a:spLocks noGrp="1"/>
          </p:cNvSpPr>
          <p:nvPr>
            <p:ph sz="half" idx="1"/>
          </p:nvPr>
        </p:nvSpPr>
        <p:spPr/>
        <p:txBody>
          <a:bodyPr/>
          <a:lstStyle/>
          <a:p>
            <a:r>
              <a:rPr lang="en-US" b="1" dirty="0"/>
              <a:t>Stata</a:t>
            </a:r>
            <a:r>
              <a:rPr lang="en-US" dirty="0"/>
              <a:t> is the most popular statistical software in the journals of the AEA </a:t>
            </a:r>
            <a:br>
              <a:rPr lang="en-US" dirty="0"/>
            </a:br>
            <a:r>
              <a:rPr lang="en-US" dirty="0"/>
              <a:t>(</a:t>
            </a:r>
            <a:r>
              <a:rPr lang="en-US" sz="3600" b="1" dirty="0">
                <a:solidFill>
                  <a:schemeClr val="accent1">
                    <a:lumMod val="75000"/>
                  </a:schemeClr>
                </a:solidFill>
              </a:rPr>
              <a:t>72.96%</a:t>
            </a:r>
            <a:r>
              <a:rPr lang="en-US" dirty="0"/>
              <a:t> of all supplements, 2010-2019) </a:t>
            </a:r>
          </a:p>
          <a:p>
            <a:r>
              <a:rPr lang="en-US" dirty="0"/>
              <a:t>followed by </a:t>
            </a:r>
            <a:r>
              <a:rPr lang="en-US" b="1" dirty="0" err="1"/>
              <a:t>Matlab</a:t>
            </a:r>
            <a:r>
              <a:rPr lang="en-US" dirty="0"/>
              <a:t> (</a:t>
            </a:r>
            <a:r>
              <a:rPr lang="en-US" sz="4000" b="1" dirty="0">
                <a:solidFill>
                  <a:schemeClr val="accent2"/>
                </a:solidFill>
              </a:rPr>
              <a:t>22.45%</a:t>
            </a:r>
            <a:r>
              <a:rPr lang="en-US" dirty="0"/>
              <a:t>)</a:t>
            </a:r>
          </a:p>
        </p:txBody>
      </p:sp>
      <p:pic>
        <p:nvPicPr>
          <p:cNvPr id="10" name="Content Placeholder 9"/>
          <p:cNvPicPr>
            <a:picLocks noGrp="1" noChangeAspect="1"/>
          </p:cNvPicPr>
          <p:nvPr>
            <p:ph sz="half" idx="2"/>
          </p:nvPr>
        </p:nvPicPr>
        <p:blipFill>
          <a:blip r:embed="rId2"/>
          <a:stretch>
            <a:fillRect/>
          </a:stretch>
        </p:blipFill>
        <p:spPr>
          <a:xfrm>
            <a:off x="6172200" y="2152621"/>
            <a:ext cx="5181600" cy="3697346"/>
          </a:xfrm>
          <a:prstGeom prst="rect">
            <a:avLst/>
          </a:prstGeom>
        </p:spPr>
      </p:pic>
    </p:spTree>
    <p:extLst>
      <p:ext uri="{BB962C8B-B14F-4D97-AF65-F5344CB8AC3E}">
        <p14:creationId xmlns:p14="http://schemas.microsoft.com/office/powerpoint/2010/main" val="10768370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Lessons?</a:t>
            </a:r>
            <a:endParaRPr lang="en-US" dirty="0">
              <a:solidFill>
                <a:schemeClr val="bg1"/>
              </a:solidFill>
            </a:endParaRPr>
          </a:p>
        </p:txBody>
      </p:sp>
    </p:spTree>
    <p:extLst>
      <p:ext uri="{BB962C8B-B14F-4D97-AF65-F5344CB8AC3E}">
        <p14:creationId xmlns:p14="http://schemas.microsoft.com/office/powerpoint/2010/main" val="5895511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4C34-5DE3-B94A-992D-9B52248575B5}"/>
              </a:ext>
            </a:extLst>
          </p:cNvPr>
          <p:cNvSpPr>
            <a:spLocks noGrp="1"/>
          </p:cNvSpPr>
          <p:nvPr>
            <p:ph type="title"/>
          </p:nvPr>
        </p:nvSpPr>
        <p:spPr/>
        <p:txBody>
          <a:bodyPr/>
          <a:lstStyle/>
          <a:p>
            <a:r>
              <a:rPr lang="en-US" dirty="0"/>
              <a:t>Observation 0</a:t>
            </a:r>
          </a:p>
        </p:txBody>
      </p:sp>
      <p:sp>
        <p:nvSpPr>
          <p:cNvPr id="3" name="Content Placeholder 2">
            <a:extLst>
              <a:ext uri="{FF2B5EF4-FFF2-40B4-BE49-F238E27FC236}">
                <a16:creationId xmlns:a16="http://schemas.microsoft.com/office/drawing/2014/main" id="{CAE7207B-E5AC-F2F8-7CF0-EDEB7B911BD7}"/>
              </a:ext>
            </a:extLst>
          </p:cNvPr>
          <p:cNvSpPr>
            <a:spLocks noGrp="1"/>
          </p:cNvSpPr>
          <p:nvPr>
            <p:ph idx="1"/>
          </p:nvPr>
        </p:nvSpPr>
        <p:spPr/>
        <p:txBody>
          <a:bodyPr/>
          <a:lstStyle/>
          <a:p>
            <a:pPr marL="0" indent="0">
              <a:buNone/>
            </a:pPr>
            <a:r>
              <a:rPr lang="en-US" dirty="0"/>
              <a:t>Researchers don’t…</a:t>
            </a:r>
          </a:p>
          <a:p>
            <a:r>
              <a:rPr lang="en-US" dirty="0"/>
              <a:t>Re-run their code before submitting </a:t>
            </a:r>
          </a:p>
          <a:p>
            <a:r>
              <a:rPr lang="en-US" dirty="0"/>
              <a:t>Streamline (automate) enough</a:t>
            </a:r>
          </a:p>
          <a:p>
            <a:r>
              <a:rPr lang="en-US" dirty="0"/>
              <a:t>Carefully document data sources</a:t>
            </a:r>
          </a:p>
          <a:p>
            <a:r>
              <a:rPr lang="en-US" dirty="0"/>
              <a:t>Curate their own data</a:t>
            </a:r>
          </a:p>
        </p:txBody>
      </p:sp>
    </p:spTree>
    <p:extLst>
      <p:ext uri="{BB962C8B-B14F-4D97-AF65-F5344CB8AC3E}">
        <p14:creationId xmlns:p14="http://schemas.microsoft.com/office/powerpoint/2010/main" val="1128520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C303-4210-5647-4232-74C98F132DB0}"/>
              </a:ext>
            </a:extLst>
          </p:cNvPr>
          <p:cNvSpPr>
            <a:spLocks noGrp="1"/>
          </p:cNvSpPr>
          <p:nvPr>
            <p:ph type="title"/>
          </p:nvPr>
        </p:nvSpPr>
        <p:spPr/>
        <p:txBody>
          <a:bodyPr/>
          <a:lstStyle/>
          <a:p>
            <a:r>
              <a:rPr lang="en-US" dirty="0"/>
              <a:t>Back in 2019…</a:t>
            </a:r>
          </a:p>
        </p:txBody>
      </p:sp>
      <p:sp>
        <p:nvSpPr>
          <p:cNvPr id="3" name="Content Placeholder 2">
            <a:extLst>
              <a:ext uri="{FF2B5EF4-FFF2-40B4-BE49-F238E27FC236}">
                <a16:creationId xmlns:a16="http://schemas.microsoft.com/office/drawing/2014/main" id="{A5E8DED6-37F2-663F-4C59-E09A2EDD419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B47F6EF-AF73-4A8B-811E-928AB2885300}"/>
              </a:ext>
            </a:extLst>
          </p:cNvPr>
          <p:cNvPicPr>
            <a:picLocks noChangeAspect="1"/>
          </p:cNvPicPr>
          <p:nvPr/>
        </p:nvPicPr>
        <p:blipFill>
          <a:blip r:embed="rId2"/>
          <a:stretch>
            <a:fillRect/>
          </a:stretch>
        </p:blipFill>
        <p:spPr>
          <a:xfrm>
            <a:off x="5830693" y="1078266"/>
            <a:ext cx="4943325" cy="2780620"/>
          </a:xfrm>
          <a:prstGeom prst="rect">
            <a:avLst/>
          </a:prstGeom>
          <a:ln>
            <a:solidFill>
              <a:schemeClr val="tx1"/>
            </a:solidFill>
          </a:ln>
          <a:effectLst>
            <a:outerShdw blurRad="50800" dist="114300" dir="2700000" algn="tl" rotWithShape="0">
              <a:prstClr val="black">
                <a:alpha val="40000"/>
              </a:prstClr>
            </a:outerShdw>
          </a:effectLst>
        </p:spPr>
      </p:pic>
      <p:pic>
        <p:nvPicPr>
          <p:cNvPr id="5" name="Picture 4">
            <a:extLst>
              <a:ext uri="{FF2B5EF4-FFF2-40B4-BE49-F238E27FC236}">
                <a16:creationId xmlns:a16="http://schemas.microsoft.com/office/drawing/2014/main" id="{64F98530-9FC4-14D1-7CA3-1088FCBCA89A}"/>
              </a:ext>
            </a:extLst>
          </p:cNvPr>
          <p:cNvPicPr>
            <a:picLocks noChangeAspect="1"/>
          </p:cNvPicPr>
          <p:nvPr/>
        </p:nvPicPr>
        <p:blipFill>
          <a:blip r:embed="rId3"/>
          <a:stretch>
            <a:fillRect/>
          </a:stretch>
        </p:blipFill>
        <p:spPr>
          <a:xfrm>
            <a:off x="4787019" y="3444529"/>
            <a:ext cx="4722412" cy="2656357"/>
          </a:xfrm>
          <a:prstGeom prst="rect">
            <a:avLst/>
          </a:prstGeom>
          <a:ln>
            <a:solidFill>
              <a:schemeClr val="tx1"/>
            </a:solidFill>
          </a:ln>
          <a:effectLst>
            <a:outerShdw blurRad="50800" dist="114300" dir="2700000" algn="tl" rotWithShape="0">
              <a:prstClr val="black">
                <a:alpha val="40000"/>
              </a:prstClr>
            </a:outerShdw>
          </a:effectLst>
        </p:spPr>
      </p:pic>
      <p:pic>
        <p:nvPicPr>
          <p:cNvPr id="6" name="Picture 5">
            <a:extLst>
              <a:ext uri="{FF2B5EF4-FFF2-40B4-BE49-F238E27FC236}">
                <a16:creationId xmlns:a16="http://schemas.microsoft.com/office/drawing/2014/main" id="{2AEABCDF-3291-A94E-205F-E18CF302C330}"/>
              </a:ext>
            </a:extLst>
          </p:cNvPr>
          <p:cNvPicPr>
            <a:picLocks noChangeAspect="1"/>
          </p:cNvPicPr>
          <p:nvPr/>
        </p:nvPicPr>
        <p:blipFill>
          <a:blip r:embed="rId4"/>
          <a:stretch>
            <a:fillRect/>
          </a:stretch>
        </p:blipFill>
        <p:spPr>
          <a:xfrm>
            <a:off x="390233" y="2739447"/>
            <a:ext cx="4486567" cy="2523694"/>
          </a:xfrm>
          <a:prstGeom prst="rect">
            <a:avLst/>
          </a:prstGeom>
          <a:ln>
            <a:solidFill>
              <a:schemeClr val="tx1"/>
            </a:solidFill>
          </a:ln>
          <a:effectLst>
            <a:outerShdw blurRad="50800" dist="114300" dir="2700000" algn="tl" rotWithShape="0">
              <a:prstClr val="black">
                <a:alpha val="40000"/>
              </a:prstClr>
            </a:outerShdw>
          </a:effectLst>
        </p:spPr>
      </p:pic>
    </p:spTree>
    <p:extLst>
      <p:ext uri="{BB962C8B-B14F-4D97-AF65-F5344CB8AC3E}">
        <p14:creationId xmlns:p14="http://schemas.microsoft.com/office/powerpoint/2010/main" val="28540582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Lessons!</a:t>
            </a:r>
            <a:endParaRPr lang="en-US" dirty="0">
              <a:solidFill>
                <a:schemeClr val="bg1"/>
              </a:solidFill>
            </a:endParaRPr>
          </a:p>
        </p:txBody>
      </p:sp>
    </p:spTree>
    <p:extLst>
      <p:ext uri="{BB962C8B-B14F-4D97-AF65-F5344CB8AC3E}">
        <p14:creationId xmlns:p14="http://schemas.microsoft.com/office/powerpoint/2010/main" val="2179573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4C34-5DE3-B94A-992D-9B52248575B5}"/>
              </a:ext>
            </a:extLst>
          </p:cNvPr>
          <p:cNvSpPr>
            <a:spLocks noGrp="1"/>
          </p:cNvSpPr>
          <p:nvPr>
            <p:ph type="title"/>
          </p:nvPr>
        </p:nvSpPr>
        <p:spPr/>
        <p:txBody>
          <a:bodyPr/>
          <a:lstStyle/>
          <a:p>
            <a:r>
              <a:rPr lang="en-US" dirty="0"/>
              <a:t>Observation 0</a:t>
            </a:r>
          </a:p>
        </p:txBody>
      </p:sp>
      <p:sp>
        <p:nvSpPr>
          <p:cNvPr id="3" name="Content Placeholder 2">
            <a:extLst>
              <a:ext uri="{FF2B5EF4-FFF2-40B4-BE49-F238E27FC236}">
                <a16:creationId xmlns:a16="http://schemas.microsoft.com/office/drawing/2014/main" id="{CAE7207B-E5AC-F2F8-7CF0-EDEB7B911BD7}"/>
              </a:ext>
            </a:extLst>
          </p:cNvPr>
          <p:cNvSpPr>
            <a:spLocks noGrp="1"/>
          </p:cNvSpPr>
          <p:nvPr>
            <p:ph idx="1"/>
          </p:nvPr>
        </p:nvSpPr>
        <p:spPr/>
        <p:txBody>
          <a:bodyPr/>
          <a:lstStyle/>
          <a:p>
            <a:pPr marL="0" indent="0">
              <a:buNone/>
            </a:pPr>
            <a:r>
              <a:rPr lang="en-US" dirty="0"/>
              <a:t>You should</a:t>
            </a:r>
          </a:p>
          <a:p>
            <a:r>
              <a:rPr lang="en-US" dirty="0"/>
              <a:t>Re-run your code before submitting </a:t>
            </a:r>
          </a:p>
          <a:p>
            <a:r>
              <a:rPr lang="en-US" dirty="0"/>
              <a:t>Streamline (automate) enough</a:t>
            </a:r>
          </a:p>
          <a:p>
            <a:r>
              <a:rPr lang="en-US" dirty="0"/>
              <a:t>Carefully document data sources</a:t>
            </a:r>
          </a:p>
          <a:p>
            <a:r>
              <a:rPr lang="en-US" dirty="0"/>
              <a:t>Curate your own data</a:t>
            </a:r>
          </a:p>
        </p:txBody>
      </p:sp>
    </p:spTree>
    <p:extLst>
      <p:ext uri="{BB962C8B-B14F-4D97-AF65-F5344CB8AC3E}">
        <p14:creationId xmlns:p14="http://schemas.microsoft.com/office/powerpoint/2010/main" val="25201211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86298" y="1900895"/>
            <a:ext cx="7595024" cy="2800767"/>
          </a:xfrm>
          <a:prstGeom prst="rect">
            <a:avLst/>
          </a:prstGeom>
          <a:noFill/>
        </p:spPr>
        <p:txBody>
          <a:bodyPr wrap="square" rtlCol="0">
            <a:spAutoFit/>
          </a:bodyPr>
          <a:lstStyle/>
          <a:p>
            <a:pPr algn="ctr"/>
            <a:r>
              <a:rPr lang="en-US" sz="8800" dirty="0">
                <a:solidFill>
                  <a:schemeClr val="bg1"/>
                </a:solidFill>
              </a:rPr>
              <a:t>Computational empathy</a:t>
            </a:r>
            <a:endParaRPr lang="en-US" dirty="0">
              <a:solidFill>
                <a:schemeClr val="bg1"/>
              </a:solidFill>
            </a:endParaRPr>
          </a:p>
        </p:txBody>
      </p:sp>
    </p:spTree>
    <p:extLst>
      <p:ext uri="{BB962C8B-B14F-4D97-AF65-F5344CB8AC3E}">
        <p14:creationId xmlns:p14="http://schemas.microsoft.com/office/powerpoint/2010/main" val="411170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1A81D-EFE2-1A25-4FA8-A3EF4C14F071}"/>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1AC0BCFE-7B38-904B-8A95-35C7EBF42A91}"/>
              </a:ext>
            </a:extLst>
          </p:cNvPr>
          <p:cNvSpPr>
            <a:spLocks noGrp="1"/>
          </p:cNvSpPr>
          <p:nvPr>
            <p:ph idx="1"/>
          </p:nvPr>
        </p:nvSpPr>
        <p:spPr/>
        <p:txBody>
          <a:bodyPr/>
          <a:lstStyle/>
          <a:p>
            <a:pPr marL="0" indent="0" algn="l">
              <a:buNone/>
            </a:pPr>
            <a:r>
              <a:rPr lang="en-US" dirty="0"/>
              <a:t>In the words of the slogan popularized by </a:t>
            </a:r>
            <a:r>
              <a:rPr lang="en-US" dirty="0" err="1"/>
              <a:t>Buckheit</a:t>
            </a:r>
            <a:r>
              <a:rPr lang="en-US" dirty="0"/>
              <a:t> and </a:t>
            </a:r>
            <a:r>
              <a:rPr lang="en-US" dirty="0" err="1"/>
              <a:t>Donoho</a:t>
            </a:r>
            <a:r>
              <a:rPr lang="en-US" dirty="0"/>
              <a:t> (1995),</a:t>
            </a:r>
          </a:p>
          <a:p>
            <a:pPr marL="0" indent="0" algn="l">
              <a:buNone/>
            </a:pPr>
            <a:r>
              <a:rPr lang="en-US" dirty="0"/>
              <a:t> </a:t>
            </a:r>
          </a:p>
          <a:p>
            <a:pPr marL="914400" lvl="2" indent="0">
              <a:buNone/>
            </a:pPr>
            <a:r>
              <a:rPr lang="en-US" sz="3600" i="1" dirty="0"/>
              <a:t>“</a:t>
            </a:r>
            <a:r>
              <a:rPr lang="en-US" sz="3600" b="1" i="1" dirty="0">
                <a:solidFill>
                  <a:srgbClr val="0070C0"/>
                </a:solidFill>
              </a:rPr>
              <a:t>a scientific publication is [...] merely advertising of the scholarship: [...] the </a:t>
            </a:r>
            <a:r>
              <a:rPr lang="en-US" sz="3600" b="1" i="1" u="sng" dirty="0">
                <a:solidFill>
                  <a:srgbClr val="0070C0"/>
                </a:solidFill>
              </a:rPr>
              <a:t>complete software development environment </a:t>
            </a:r>
            <a:r>
              <a:rPr lang="en-US" sz="3600" b="1" i="1" dirty="0">
                <a:solidFill>
                  <a:srgbClr val="0070C0"/>
                </a:solidFill>
              </a:rPr>
              <a:t>and the </a:t>
            </a:r>
            <a:r>
              <a:rPr lang="en-US" sz="3600" b="1" i="1" u="sng" dirty="0">
                <a:solidFill>
                  <a:srgbClr val="0070C0"/>
                </a:solidFill>
              </a:rPr>
              <a:t>complete set of instructions</a:t>
            </a:r>
            <a:r>
              <a:rPr lang="en-US" sz="3600" b="1" i="1" dirty="0">
                <a:solidFill>
                  <a:srgbClr val="0070C0"/>
                </a:solidFill>
              </a:rPr>
              <a:t> which generated the figures</a:t>
            </a:r>
            <a:r>
              <a:rPr lang="en-US" sz="3600" i="1" dirty="0"/>
              <a:t>.”</a:t>
            </a:r>
          </a:p>
          <a:p>
            <a:pPr marL="0" indent="0" algn="l">
              <a:buNone/>
            </a:pPr>
            <a:endParaRPr lang="en-US" dirty="0"/>
          </a:p>
        </p:txBody>
      </p:sp>
    </p:spTree>
    <p:extLst>
      <p:ext uri="{BB962C8B-B14F-4D97-AF65-F5344CB8AC3E}">
        <p14:creationId xmlns:p14="http://schemas.microsoft.com/office/powerpoint/2010/main" val="2561292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BBF4-3B28-BEA1-0941-18C9F875E817}"/>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CC9448AD-9714-D78F-EE73-458CB0CC050E}"/>
              </a:ext>
            </a:extLst>
          </p:cNvPr>
          <p:cNvSpPr>
            <a:spLocks noGrp="1"/>
          </p:cNvSpPr>
          <p:nvPr>
            <p:ph idx="1"/>
          </p:nvPr>
        </p:nvSpPr>
        <p:spPr/>
        <p:txBody>
          <a:bodyPr>
            <a:normAutofit lnSpcReduction="10000"/>
          </a:bodyPr>
          <a:lstStyle/>
          <a:p>
            <a:pPr marL="0" indent="0">
              <a:buNone/>
            </a:pPr>
            <a:r>
              <a:rPr lang="en-US" dirty="0">
                <a:solidFill>
                  <a:schemeClr val="bg2">
                    <a:lumMod val="75000"/>
                  </a:schemeClr>
                </a:solidFill>
              </a:rPr>
              <a:t>Put yourself in the position of the reader of the research compendium</a:t>
            </a:r>
            <a:r>
              <a:rPr lang="en-US" dirty="0"/>
              <a:t>:</a:t>
            </a:r>
          </a:p>
          <a:p>
            <a:pPr lvl="1"/>
            <a:r>
              <a:rPr lang="en-US" dirty="0"/>
              <a:t>Can they understand those instructions?</a:t>
            </a:r>
          </a:p>
          <a:p>
            <a:pPr lvl="1"/>
            <a:r>
              <a:rPr lang="en-US" dirty="0"/>
              <a:t>Under what premises/ shared common knowledge?</a:t>
            </a:r>
          </a:p>
          <a:p>
            <a:pPr lvl="1"/>
            <a:r>
              <a:rPr lang="en-US" dirty="0"/>
              <a:t>What might they assume about the computing environment?</a:t>
            </a:r>
          </a:p>
          <a:p>
            <a:pPr lvl="1"/>
            <a:r>
              <a:rPr lang="en-US" dirty="0"/>
              <a:t>How concise or diffuse are the instructions?</a:t>
            </a:r>
          </a:p>
        </p:txBody>
      </p:sp>
    </p:spTree>
    <p:extLst>
      <p:ext uri="{BB962C8B-B14F-4D97-AF65-F5344CB8AC3E}">
        <p14:creationId xmlns:p14="http://schemas.microsoft.com/office/powerpoint/2010/main" val="30933690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p:txBody>
          <a:bodyPr>
            <a:normAutofit/>
          </a:bodyPr>
          <a:lstStyle/>
          <a:p>
            <a:pPr marL="0" indent="0">
              <a:buNone/>
            </a:pPr>
            <a:r>
              <a:rPr lang="en-US" dirty="0"/>
              <a:t>Potential readers</a:t>
            </a:r>
          </a:p>
          <a:p>
            <a:r>
              <a:rPr lang="en-US" b="1" dirty="0">
                <a:solidFill>
                  <a:srgbClr val="002060"/>
                </a:solidFill>
              </a:rPr>
              <a:t>You</a:t>
            </a:r>
            <a:r>
              <a:rPr lang="en-US" dirty="0"/>
              <a:t> </a:t>
            </a:r>
            <a:r>
              <a:rPr lang="en-US" sz="2800" i="1" dirty="0"/>
              <a:t>(in 4 years, between prepping 2 new courses, an R&amp;R, a new child, and tenure coming up in 2 years)</a:t>
            </a:r>
            <a:endParaRPr lang="en-US" i="1" dirty="0"/>
          </a:p>
          <a:p>
            <a:r>
              <a:rPr lang="en-US" dirty="0"/>
              <a:t>Your RA </a:t>
            </a:r>
            <a:r>
              <a:rPr lang="en-US" sz="2800" i="1" dirty="0"/>
              <a:t>(in 4 years, because you are… see above)</a:t>
            </a:r>
            <a:endParaRPr lang="en-US" i="1" dirty="0"/>
          </a:p>
          <a:p>
            <a:r>
              <a:rPr lang="en-US" dirty="0"/>
              <a:t>Your future readers who will cite you </a:t>
            </a:r>
            <a:r>
              <a:rPr lang="en-US" sz="2800" i="1" dirty="0"/>
              <a:t>(in 4-10 years, who may want to extend or replicate your study, but won’t if it is too complex)</a:t>
            </a:r>
            <a:endParaRPr lang="en-US" i="1" dirty="0"/>
          </a:p>
        </p:txBody>
      </p:sp>
    </p:spTree>
    <p:extLst>
      <p:ext uri="{BB962C8B-B14F-4D97-AF65-F5344CB8AC3E}">
        <p14:creationId xmlns:p14="http://schemas.microsoft.com/office/powerpoint/2010/main" val="1909894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This reproducibility crisis thing….</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825827" y="1901668"/>
            <a:ext cx="8958878" cy="4521434"/>
          </a:xfrm>
        </p:spPr>
      </p:pic>
      <p:sp>
        <p:nvSpPr>
          <p:cNvPr id="5" name="TextBox 4"/>
          <p:cNvSpPr txBox="1"/>
          <p:nvPr/>
        </p:nvSpPr>
        <p:spPr>
          <a:xfrm>
            <a:off x="4972209" y="6372472"/>
            <a:ext cx="2666114" cy="261610"/>
          </a:xfrm>
          <a:prstGeom prst="rect">
            <a:avLst/>
          </a:prstGeom>
          <a:noFill/>
        </p:spPr>
        <p:txBody>
          <a:bodyPr wrap="none" rtlCol="0">
            <a:spAutoFit/>
          </a:bodyPr>
          <a:lstStyle/>
          <a:p>
            <a:r>
              <a:rPr lang="en-US" sz="1100" dirty="0">
                <a:hlinkClick r:id="rId4"/>
              </a:rPr>
              <a:t>https://doi.org/10.1073/pnas.1708272114</a:t>
            </a:r>
            <a:r>
              <a:rPr lang="en-US" sz="1100" dirty="0"/>
              <a:t> </a:t>
            </a:r>
          </a:p>
        </p:txBody>
      </p:sp>
    </p:spTree>
    <p:extLst>
      <p:ext uri="{BB962C8B-B14F-4D97-AF65-F5344CB8AC3E}">
        <p14:creationId xmlns:p14="http://schemas.microsoft.com/office/powerpoint/2010/main" val="30660410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a:xfrm>
            <a:off x="3466769" y="2838616"/>
            <a:ext cx="6573004" cy="3360572"/>
          </a:xfrm>
        </p:spPr>
        <p:txBody>
          <a:bodyPr>
            <a:normAutofit/>
          </a:bodyPr>
          <a:lstStyle/>
          <a:p>
            <a:pPr marL="0" indent="0">
              <a:buNone/>
            </a:pPr>
            <a:r>
              <a:rPr lang="en-US" dirty="0"/>
              <a:t>= “Pity the poor replicator”</a:t>
            </a:r>
            <a:endParaRPr lang="en-US" i="1" dirty="0"/>
          </a:p>
        </p:txBody>
      </p:sp>
    </p:spTree>
    <p:extLst>
      <p:ext uri="{BB962C8B-B14F-4D97-AF65-F5344CB8AC3E}">
        <p14:creationId xmlns:p14="http://schemas.microsoft.com/office/powerpoint/2010/main" val="26690519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86298" y="1900895"/>
            <a:ext cx="7595024" cy="1446550"/>
          </a:xfrm>
          <a:prstGeom prst="rect">
            <a:avLst/>
          </a:prstGeom>
          <a:noFill/>
        </p:spPr>
        <p:txBody>
          <a:bodyPr wrap="square" rtlCol="0">
            <a:spAutoFit/>
          </a:bodyPr>
          <a:lstStyle/>
          <a:p>
            <a:pPr algn="ctr"/>
            <a:r>
              <a:rPr lang="en-US" sz="8800" dirty="0">
                <a:solidFill>
                  <a:schemeClr val="bg1"/>
                </a:solidFill>
              </a:rPr>
              <a:t>Intermezzo</a:t>
            </a:r>
            <a:endParaRPr lang="en-US" dirty="0">
              <a:solidFill>
                <a:schemeClr val="bg1"/>
              </a:solidFill>
            </a:endParaRPr>
          </a:p>
        </p:txBody>
      </p:sp>
    </p:spTree>
    <p:extLst>
      <p:ext uri="{BB962C8B-B14F-4D97-AF65-F5344CB8AC3E}">
        <p14:creationId xmlns:p14="http://schemas.microsoft.com/office/powerpoint/2010/main" val="14253043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6BE5-B067-FF21-DB8D-A4D4C8A59048}"/>
              </a:ext>
            </a:extLst>
          </p:cNvPr>
          <p:cNvSpPr>
            <a:spLocks noGrp="1"/>
          </p:cNvSpPr>
          <p:nvPr>
            <p:ph type="title"/>
          </p:nvPr>
        </p:nvSpPr>
        <p:spPr/>
        <p:txBody>
          <a:bodyPr/>
          <a:lstStyle/>
          <a:p>
            <a:r>
              <a:rPr lang="en-US" dirty="0"/>
              <a:t>Observation 1</a:t>
            </a:r>
          </a:p>
        </p:txBody>
      </p:sp>
      <p:sp>
        <p:nvSpPr>
          <p:cNvPr id="3" name="Content Placeholder 2">
            <a:extLst>
              <a:ext uri="{FF2B5EF4-FFF2-40B4-BE49-F238E27FC236}">
                <a16:creationId xmlns:a16="http://schemas.microsoft.com/office/drawing/2014/main" id="{44795CEC-1265-0D0B-9349-DD9539380BD0}"/>
              </a:ext>
            </a:extLst>
          </p:cNvPr>
          <p:cNvSpPr>
            <a:spLocks noGrp="1"/>
          </p:cNvSpPr>
          <p:nvPr>
            <p:ph idx="1"/>
          </p:nvPr>
        </p:nvSpPr>
        <p:spPr/>
        <p:txBody>
          <a:bodyPr>
            <a:normAutofit/>
          </a:bodyPr>
          <a:lstStyle/>
          <a:p>
            <a:pPr marL="0" indent="0" algn="ctr">
              <a:buNone/>
            </a:pPr>
            <a:r>
              <a:rPr lang="en-US" sz="5400" dirty="0"/>
              <a:t>Social scientists do not read the manual</a:t>
            </a:r>
          </a:p>
          <a:p>
            <a:pPr marL="0" indent="0" algn="ctr">
              <a:buNone/>
            </a:pPr>
            <a:r>
              <a:rPr lang="en-US" sz="4000" dirty="0"/>
              <a:t>(beyond the first few pages)</a:t>
            </a:r>
          </a:p>
        </p:txBody>
      </p:sp>
    </p:spTree>
    <p:extLst>
      <p:ext uri="{BB962C8B-B14F-4D97-AF65-F5344CB8AC3E}">
        <p14:creationId xmlns:p14="http://schemas.microsoft.com/office/powerpoint/2010/main" val="27057771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C765D-511A-C221-218B-48DA0C23B3B6}"/>
              </a:ext>
            </a:extLst>
          </p:cNvPr>
          <p:cNvSpPr>
            <a:spLocks noGrp="1"/>
          </p:cNvSpPr>
          <p:nvPr>
            <p:ph type="title"/>
          </p:nvPr>
        </p:nvSpPr>
        <p:spPr/>
        <p:txBody>
          <a:bodyPr/>
          <a:lstStyle/>
          <a:p>
            <a:r>
              <a:rPr lang="en-US" dirty="0"/>
              <a:t>Observation 1: Please read the manual</a:t>
            </a:r>
          </a:p>
        </p:txBody>
      </p:sp>
      <p:sp>
        <p:nvSpPr>
          <p:cNvPr id="3" name="Content Placeholder 2">
            <a:extLst>
              <a:ext uri="{FF2B5EF4-FFF2-40B4-BE49-F238E27FC236}">
                <a16:creationId xmlns:a16="http://schemas.microsoft.com/office/drawing/2014/main" id="{AA55972F-FE8C-0FDD-1325-144A263DA89D}"/>
              </a:ext>
            </a:extLst>
          </p:cNvPr>
          <p:cNvSpPr>
            <a:spLocks noGrp="1"/>
          </p:cNvSpPr>
          <p:nvPr>
            <p:ph idx="1"/>
          </p:nvPr>
        </p:nvSpPr>
        <p:spPr/>
        <p:txBody>
          <a:bodyPr/>
          <a:lstStyle/>
          <a:p>
            <a:pPr marL="0" indent="0">
              <a:buNone/>
            </a:pPr>
            <a:r>
              <a:rPr lang="en-US" dirty="0"/>
              <a:t>Persistent misconceptions</a:t>
            </a:r>
          </a:p>
          <a:p>
            <a:r>
              <a:rPr lang="en-US" dirty="0"/>
              <a:t>About setting </a:t>
            </a:r>
            <a:r>
              <a:rPr lang="en-US" b="1" dirty="0"/>
              <a:t>working directories</a:t>
            </a:r>
          </a:p>
          <a:p>
            <a:r>
              <a:rPr lang="en-US" dirty="0"/>
              <a:t>How to record </a:t>
            </a:r>
            <a:r>
              <a:rPr lang="en-US" b="1" dirty="0"/>
              <a:t>pathnames</a:t>
            </a:r>
          </a:p>
          <a:p>
            <a:r>
              <a:rPr lang="en-US" dirty="0"/>
              <a:t>How to leverage </a:t>
            </a:r>
            <a:r>
              <a:rPr lang="en-US" b="1" dirty="0"/>
              <a:t>loops</a:t>
            </a:r>
          </a:p>
          <a:p>
            <a:r>
              <a:rPr lang="en-US" dirty="0"/>
              <a:t>How to leverage </a:t>
            </a:r>
            <a:r>
              <a:rPr lang="en-US" b="1" dirty="0"/>
              <a:t>subroutines</a:t>
            </a:r>
          </a:p>
          <a:p>
            <a:r>
              <a:rPr lang="en-US" dirty="0"/>
              <a:t>How to pass </a:t>
            </a:r>
            <a:r>
              <a:rPr lang="en-US" b="1" dirty="0"/>
              <a:t>parameters</a:t>
            </a:r>
          </a:p>
          <a:p>
            <a:r>
              <a:rPr lang="en-US" dirty="0"/>
              <a:t>How (and if) to use </a:t>
            </a:r>
            <a:r>
              <a:rPr lang="en-US" b="1" dirty="0"/>
              <a:t>controller scripts</a:t>
            </a:r>
          </a:p>
        </p:txBody>
      </p:sp>
    </p:spTree>
    <p:extLst>
      <p:ext uri="{BB962C8B-B14F-4D97-AF65-F5344CB8AC3E}">
        <p14:creationId xmlns:p14="http://schemas.microsoft.com/office/powerpoint/2010/main" val="22238743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2</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Social scientists </a:t>
            </a:r>
            <a:br>
              <a:rPr lang="en-US" sz="5400" dirty="0"/>
            </a:br>
            <a:r>
              <a:rPr lang="en-US" sz="5400" dirty="0"/>
              <a:t>love </a:t>
            </a:r>
            <a:br>
              <a:rPr lang="en-US" sz="5400" dirty="0"/>
            </a:br>
            <a:r>
              <a:rPr lang="en-US" sz="5400" dirty="0"/>
              <a:t>point-and-click interfaces</a:t>
            </a:r>
            <a:r>
              <a:rPr lang="en-US" sz="4000" dirty="0"/>
              <a:t> </a:t>
            </a:r>
            <a:br>
              <a:rPr lang="en-US" sz="4000" dirty="0"/>
            </a:br>
            <a:r>
              <a:rPr lang="en-US" sz="4000" dirty="0"/>
              <a:t>(which are hard to reproduce)</a:t>
            </a:r>
            <a:endParaRPr lang="en-US" sz="5400" dirty="0"/>
          </a:p>
        </p:txBody>
      </p:sp>
    </p:spTree>
    <p:extLst>
      <p:ext uri="{BB962C8B-B14F-4D97-AF65-F5344CB8AC3E}">
        <p14:creationId xmlns:p14="http://schemas.microsoft.com/office/powerpoint/2010/main" val="32995957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2: </a:t>
            </a:r>
            <a:r>
              <a:rPr lang="en-US" sz="4400" dirty="0"/>
              <a:t>point-and-click interfaces</a:t>
            </a:r>
            <a:endParaRPr lang="en-US" dirty="0"/>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buNone/>
            </a:pPr>
            <a:r>
              <a:rPr lang="en-US" dirty="0"/>
              <a:t>This is reflected in </a:t>
            </a:r>
          </a:p>
          <a:p>
            <a:r>
              <a:rPr lang="en-US" b="1" dirty="0"/>
              <a:t>GIS (maps) </a:t>
            </a:r>
            <a:r>
              <a:rPr lang="en-US" dirty="0"/>
              <a:t>that appear in papers </a:t>
            </a:r>
          </a:p>
          <a:p>
            <a:r>
              <a:rPr lang="en-US" b="1" dirty="0"/>
              <a:t>Data extraction </a:t>
            </a:r>
            <a:r>
              <a:rPr lang="en-US" dirty="0"/>
              <a:t>tools</a:t>
            </a:r>
          </a:p>
          <a:p>
            <a:r>
              <a:rPr lang="en-US" dirty="0"/>
              <a:t>How to </a:t>
            </a:r>
            <a:r>
              <a:rPr lang="en-US" b="1" dirty="0"/>
              <a:t>run software </a:t>
            </a:r>
            <a:r>
              <a:rPr lang="en-US" dirty="0"/>
              <a:t>(any software)</a:t>
            </a:r>
          </a:p>
        </p:txBody>
      </p:sp>
    </p:spTree>
    <p:extLst>
      <p:ext uri="{BB962C8B-B14F-4D97-AF65-F5344CB8AC3E}">
        <p14:creationId xmlns:p14="http://schemas.microsoft.com/office/powerpoint/2010/main" val="27926252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238EB9-D35E-3FBC-372C-70E6294C1A2C}"/>
              </a:ext>
            </a:extLst>
          </p:cNvPr>
          <p:cNvSpPr>
            <a:spLocks noGrp="1"/>
          </p:cNvSpPr>
          <p:nvPr>
            <p:ph type="title"/>
          </p:nvPr>
        </p:nvSpPr>
        <p:spPr/>
        <p:txBody>
          <a:bodyPr/>
          <a:lstStyle/>
          <a:p>
            <a:endParaRPr lang="en-US" dirty="0"/>
          </a:p>
        </p:txBody>
      </p:sp>
      <p:sp>
        <p:nvSpPr>
          <p:cNvPr id="5" name="Content Placeholder 4">
            <a:extLst>
              <a:ext uri="{FF2B5EF4-FFF2-40B4-BE49-F238E27FC236}">
                <a16:creationId xmlns:a16="http://schemas.microsoft.com/office/drawing/2014/main" id="{8FE5D806-D7D4-9CDE-B981-BCA0929A7FF3}"/>
              </a:ext>
            </a:extLst>
          </p:cNvPr>
          <p:cNvSpPr>
            <a:spLocks noGrp="1"/>
          </p:cNvSpPr>
          <p:nvPr>
            <p:ph idx="1"/>
          </p:nvPr>
        </p:nvSpPr>
        <p:spPr/>
        <p:txBody>
          <a:bodyPr>
            <a:normAutofit/>
          </a:bodyPr>
          <a:lstStyle/>
          <a:p>
            <a:pPr marL="0" indent="0" algn="ctr">
              <a:buNone/>
            </a:pPr>
            <a:r>
              <a:rPr lang="en-US" sz="4400" dirty="0"/>
              <a:t>Observation 1 and 2 are the result of a </a:t>
            </a:r>
            <a:br>
              <a:rPr lang="en-US" sz="4400" dirty="0"/>
            </a:br>
            <a:r>
              <a:rPr lang="en-US" sz="4400" b="1" dirty="0"/>
              <a:t>lack of Computational Empathy</a:t>
            </a:r>
            <a:r>
              <a:rPr lang="en-US" sz="4400" dirty="0"/>
              <a:t>, </a:t>
            </a:r>
            <a:br>
              <a:rPr lang="en-US" sz="4400" dirty="0"/>
            </a:br>
            <a:r>
              <a:rPr lang="en-US" sz="4400" dirty="0"/>
              <a:t>and lead to </a:t>
            </a:r>
            <a:br>
              <a:rPr lang="en-US" sz="4400" dirty="0"/>
            </a:br>
            <a:r>
              <a:rPr lang="en-US" sz="4400" b="1" dirty="0"/>
              <a:t>high burden </a:t>
            </a:r>
            <a:br>
              <a:rPr lang="en-US" sz="4400" dirty="0"/>
            </a:br>
            <a:r>
              <a:rPr lang="en-US" sz="4400" dirty="0"/>
              <a:t>of reproducibility and replicability</a:t>
            </a:r>
          </a:p>
        </p:txBody>
      </p:sp>
    </p:spTree>
    <p:extLst>
      <p:ext uri="{BB962C8B-B14F-4D97-AF65-F5344CB8AC3E}">
        <p14:creationId xmlns:p14="http://schemas.microsoft.com/office/powerpoint/2010/main" val="34478751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Solutions?</a:t>
            </a:r>
            <a:endParaRPr lang="en-US" dirty="0">
              <a:solidFill>
                <a:schemeClr val="bg1"/>
              </a:solidFill>
            </a:endParaRPr>
          </a:p>
        </p:txBody>
      </p:sp>
    </p:spTree>
    <p:extLst>
      <p:ext uri="{BB962C8B-B14F-4D97-AF65-F5344CB8AC3E}">
        <p14:creationId xmlns:p14="http://schemas.microsoft.com/office/powerpoint/2010/main" val="29844666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7AAD-F0CD-1806-B2F9-54579BA45FFB}"/>
              </a:ext>
            </a:extLst>
          </p:cNvPr>
          <p:cNvSpPr>
            <a:spLocks noGrp="1"/>
          </p:cNvSpPr>
          <p:nvPr>
            <p:ph type="title"/>
          </p:nvPr>
        </p:nvSpPr>
        <p:spPr/>
        <p:txBody>
          <a:bodyPr/>
          <a:lstStyle/>
          <a:p>
            <a:r>
              <a:rPr lang="en-US" dirty="0"/>
              <a:t>Hold that thought, we will get there.</a:t>
            </a:r>
          </a:p>
        </p:txBody>
      </p:sp>
    </p:spTree>
    <p:extLst>
      <p:ext uri="{BB962C8B-B14F-4D97-AF65-F5344CB8AC3E}">
        <p14:creationId xmlns:p14="http://schemas.microsoft.com/office/powerpoint/2010/main" val="19863678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98488" y="1982450"/>
            <a:ext cx="7595024" cy="1446550"/>
          </a:xfrm>
          <a:prstGeom prst="rect">
            <a:avLst/>
          </a:prstGeom>
          <a:noFill/>
        </p:spPr>
        <p:txBody>
          <a:bodyPr wrap="square" rtlCol="0">
            <a:spAutoFit/>
          </a:bodyPr>
          <a:lstStyle/>
          <a:p>
            <a:pPr algn="ctr"/>
            <a:r>
              <a:rPr lang="en-US" sz="8800" dirty="0">
                <a:solidFill>
                  <a:schemeClr val="bg1"/>
                </a:solidFill>
              </a:rPr>
              <a:t>Data acumen</a:t>
            </a:r>
            <a:endParaRPr lang="en-US" dirty="0">
              <a:solidFill>
                <a:schemeClr val="bg1"/>
              </a:solidFill>
            </a:endParaRPr>
          </a:p>
        </p:txBody>
      </p:sp>
    </p:spTree>
    <p:extLst>
      <p:ext uri="{BB962C8B-B14F-4D97-AF65-F5344CB8AC3E}">
        <p14:creationId xmlns:p14="http://schemas.microsoft.com/office/powerpoint/2010/main" val="9487625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09345" y="272374"/>
            <a:ext cx="8439555" cy="6225703"/>
          </a:xfrm>
          <a:prstGeom prst="rect">
            <a:avLst/>
          </a:prstGeom>
          <a:solidFill>
            <a:schemeClr val="bg2"/>
          </a:solidFill>
          <a:effectLst>
            <a:outerShdw blurRad="508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19300" y="457200"/>
            <a:ext cx="8229600" cy="1143000"/>
          </a:xfrm>
        </p:spPr>
        <p:txBody>
          <a:bodyPr>
            <a:noAutofit/>
          </a:bodyPr>
          <a:lstStyle/>
          <a:p>
            <a:r>
              <a:rPr lang="en-US" sz="4000" dirty="0"/>
              <a:t>The “crisis” in the 60s and 70s</a:t>
            </a:r>
            <a:br>
              <a:rPr lang="en-US" sz="4000" dirty="0"/>
            </a:br>
            <a:r>
              <a:rPr lang="en-US" sz="2800" dirty="0"/>
              <a:t>Sterling, 1959; Cohen, 1962; </a:t>
            </a:r>
            <a:r>
              <a:rPr lang="en-US" sz="2800" dirty="0" err="1"/>
              <a:t>Lykken</a:t>
            </a:r>
            <a:r>
              <a:rPr lang="en-US" sz="2800" dirty="0"/>
              <a:t>, 1968; Tukey, 1969; Greenwald, 1975; </a:t>
            </a:r>
            <a:r>
              <a:rPr lang="en-US" sz="2800" dirty="0" err="1"/>
              <a:t>Meehl</a:t>
            </a:r>
            <a:r>
              <a:rPr lang="en-US" sz="2800" dirty="0"/>
              <a:t>, 1978; Rosenthal, 1979</a:t>
            </a:r>
          </a:p>
        </p:txBody>
      </p:sp>
      <p:sp>
        <p:nvSpPr>
          <p:cNvPr id="3" name="Content Placeholder 2"/>
          <p:cNvSpPr>
            <a:spLocks noGrp="1"/>
          </p:cNvSpPr>
          <p:nvPr>
            <p:ph sz="half" idx="1"/>
          </p:nvPr>
        </p:nvSpPr>
        <p:spPr>
          <a:xfrm>
            <a:off x="2362200" y="2133600"/>
            <a:ext cx="7543800" cy="4114800"/>
          </a:xfrm>
          <a:noFill/>
        </p:spPr>
        <p:txBody>
          <a:bodyPr>
            <a:noAutofit/>
          </a:bodyPr>
          <a:lstStyle/>
          <a:p>
            <a:pPr marL="0" indent="0" algn="ctr">
              <a:buNone/>
            </a:pPr>
            <a:r>
              <a:rPr lang="en-US" sz="4400" dirty="0"/>
              <a:t>Low power</a:t>
            </a:r>
          </a:p>
          <a:p>
            <a:pPr marL="0" indent="0" algn="ctr">
              <a:buNone/>
            </a:pPr>
            <a:r>
              <a:rPr lang="en-US" sz="4400" dirty="0"/>
              <a:t>Flexibility in analysis</a:t>
            </a:r>
          </a:p>
          <a:p>
            <a:pPr marL="0" indent="0" algn="ctr">
              <a:buNone/>
            </a:pPr>
            <a:r>
              <a:rPr lang="en-US" sz="4400" dirty="0"/>
              <a:t>Selective reporting </a:t>
            </a:r>
          </a:p>
          <a:p>
            <a:pPr marL="0" indent="0" algn="ctr">
              <a:buNone/>
            </a:pPr>
            <a:r>
              <a:rPr lang="en-US" sz="4400" dirty="0"/>
              <a:t>Ignoring nulls</a:t>
            </a:r>
          </a:p>
          <a:p>
            <a:pPr marL="0" indent="0" algn="ctr">
              <a:buNone/>
            </a:pPr>
            <a:r>
              <a:rPr lang="en-US" sz="4400" dirty="0"/>
              <a:t>Lack of replication</a:t>
            </a:r>
          </a:p>
          <a:p>
            <a:pPr marL="0" indent="0" algn="ctr">
              <a:buNone/>
            </a:pPr>
            <a:r>
              <a:rPr lang="en-US" sz="4400" dirty="0"/>
              <a:t>Misuse of statistics</a:t>
            </a:r>
          </a:p>
        </p:txBody>
      </p:sp>
      <p:sp>
        <p:nvSpPr>
          <p:cNvPr id="5" name="TextBox 4"/>
          <p:cNvSpPr txBox="1"/>
          <p:nvPr/>
        </p:nvSpPr>
        <p:spPr>
          <a:xfrm>
            <a:off x="10458855" y="5925234"/>
            <a:ext cx="1943100" cy="646331"/>
          </a:xfrm>
          <a:prstGeom prst="rect">
            <a:avLst/>
          </a:prstGeom>
          <a:noFill/>
        </p:spPr>
        <p:txBody>
          <a:bodyPr wrap="square" rtlCol="0">
            <a:spAutoFit/>
          </a:bodyPr>
          <a:lstStyle/>
          <a:p>
            <a:r>
              <a:rPr lang="en-US" dirty="0"/>
              <a:t>Source: </a:t>
            </a:r>
            <a:r>
              <a:rPr lang="en-US" dirty="0" err="1"/>
              <a:t>Nosek</a:t>
            </a:r>
            <a:r>
              <a:rPr lang="en-US" dirty="0"/>
              <a:t> </a:t>
            </a:r>
            <a:r>
              <a:rPr lang="en-US" dirty="0" err="1"/>
              <a:t>Sackler</a:t>
            </a:r>
            <a:r>
              <a:rPr lang="en-US" dirty="0"/>
              <a:t> talk 2017</a:t>
            </a:r>
          </a:p>
        </p:txBody>
      </p:sp>
    </p:spTree>
    <p:extLst>
      <p:ext uri="{BB962C8B-B14F-4D97-AF65-F5344CB8AC3E}">
        <p14:creationId xmlns:p14="http://schemas.microsoft.com/office/powerpoint/2010/main" val="272096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3A3B-36F3-A31F-129D-B703F273E173}"/>
              </a:ext>
            </a:extLst>
          </p:cNvPr>
          <p:cNvSpPr>
            <a:spLocks noGrp="1"/>
          </p:cNvSpPr>
          <p:nvPr>
            <p:ph type="title"/>
          </p:nvPr>
        </p:nvSpPr>
        <p:spPr/>
        <p:txBody>
          <a:bodyPr/>
          <a:lstStyle/>
          <a:p>
            <a:r>
              <a:rPr lang="en-US" dirty="0"/>
              <a:t>Data acumen</a:t>
            </a:r>
          </a:p>
        </p:txBody>
      </p:sp>
      <p:sp>
        <p:nvSpPr>
          <p:cNvPr id="3" name="Content Placeholder 2">
            <a:extLst>
              <a:ext uri="{FF2B5EF4-FFF2-40B4-BE49-F238E27FC236}">
                <a16:creationId xmlns:a16="http://schemas.microsoft.com/office/drawing/2014/main" id="{DDE4E730-978C-40B7-84A8-0B45FAE9EF83}"/>
              </a:ext>
            </a:extLst>
          </p:cNvPr>
          <p:cNvSpPr>
            <a:spLocks noGrp="1"/>
          </p:cNvSpPr>
          <p:nvPr>
            <p:ph idx="1"/>
          </p:nvPr>
        </p:nvSpPr>
        <p:spPr/>
        <p:txBody>
          <a:bodyPr>
            <a:normAutofit/>
          </a:bodyPr>
          <a:lstStyle/>
          <a:p>
            <a:pPr marL="0" indent="0" algn="ctr">
              <a:buNone/>
            </a:pPr>
            <a:r>
              <a:rPr lang="en-US" dirty="0"/>
              <a:t>“the ability to understand data, to make good judgments about and good decisions with data, and to use data analysis tools responsibly and effectively”</a:t>
            </a:r>
          </a:p>
          <a:p>
            <a:pPr marL="0" indent="0" algn="ctr">
              <a:buNone/>
            </a:pPr>
            <a:endParaRPr lang="en-US" dirty="0"/>
          </a:p>
          <a:p>
            <a:pPr marL="0" indent="0">
              <a:buNone/>
            </a:pPr>
            <a:r>
              <a:rPr lang="en-US" sz="1800" dirty="0"/>
              <a:t>National Academies of Sciences, Engineering, and Medicine. 2018. Data Science for Undergraduates: Opportunities and Options. Washington, DC: The National Academies Press. https://doi.org/10.17226/25104.</a:t>
            </a:r>
          </a:p>
        </p:txBody>
      </p:sp>
    </p:spTree>
    <p:extLst>
      <p:ext uri="{BB962C8B-B14F-4D97-AF65-F5344CB8AC3E}">
        <p14:creationId xmlns:p14="http://schemas.microsoft.com/office/powerpoint/2010/main" val="3030223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28AEF-4F35-4A91-A29F-A49208301127}"/>
              </a:ext>
            </a:extLst>
          </p:cNvPr>
          <p:cNvSpPr>
            <a:spLocks noGrp="1"/>
          </p:cNvSpPr>
          <p:nvPr>
            <p:ph type="title"/>
          </p:nvPr>
        </p:nvSpPr>
        <p:spPr/>
        <p:txBody>
          <a:bodyPr/>
          <a:lstStyle/>
          <a:p>
            <a:r>
              <a:rPr lang="en-US" dirty="0"/>
              <a:t>Lesson 2: Data acumen in the context of reproducibility</a:t>
            </a:r>
          </a:p>
        </p:txBody>
      </p:sp>
      <p:sp>
        <p:nvSpPr>
          <p:cNvPr id="3" name="Content Placeholder 2">
            <a:extLst>
              <a:ext uri="{FF2B5EF4-FFF2-40B4-BE49-F238E27FC236}">
                <a16:creationId xmlns:a16="http://schemas.microsoft.com/office/drawing/2014/main" id="{81181D39-23D4-92A7-6FF2-2224423ABDB4}"/>
              </a:ext>
            </a:extLst>
          </p:cNvPr>
          <p:cNvSpPr>
            <a:spLocks noGrp="1"/>
          </p:cNvSpPr>
          <p:nvPr>
            <p:ph idx="1"/>
          </p:nvPr>
        </p:nvSpPr>
        <p:spPr/>
        <p:txBody>
          <a:bodyPr>
            <a:normAutofit lnSpcReduction="10000"/>
          </a:bodyPr>
          <a:lstStyle/>
          <a:p>
            <a:pPr marL="0" indent="0">
              <a:buNone/>
            </a:pPr>
            <a:r>
              <a:rPr lang="en-US" dirty="0"/>
              <a:t>Two key components</a:t>
            </a:r>
          </a:p>
          <a:p>
            <a:r>
              <a:rPr lang="en-US" sz="4400" dirty="0"/>
              <a:t>Data provenance</a:t>
            </a:r>
          </a:p>
          <a:p>
            <a:pPr lvl="1"/>
            <a:r>
              <a:rPr lang="en-US" sz="2800" dirty="0"/>
              <a:t>Where did the data come from which I used?</a:t>
            </a:r>
          </a:p>
          <a:p>
            <a:r>
              <a:rPr lang="en-US" sz="4400" dirty="0"/>
              <a:t>Data preservation</a:t>
            </a:r>
          </a:p>
          <a:p>
            <a:pPr lvl="1"/>
            <a:r>
              <a:rPr lang="en-US" dirty="0"/>
              <a:t>Where do I put the data I generated?</a:t>
            </a:r>
          </a:p>
          <a:p>
            <a:pPr lvl="1"/>
            <a:r>
              <a:rPr lang="en-US" dirty="0"/>
              <a:t>What if the data I used are not “robustly preserved”?</a:t>
            </a:r>
          </a:p>
          <a:p>
            <a:pPr lvl="1"/>
            <a:r>
              <a:rPr lang="en-US" dirty="0"/>
              <a:t>What do you mean by that?</a:t>
            </a:r>
          </a:p>
          <a:p>
            <a:endParaRPr lang="en-US" dirty="0"/>
          </a:p>
        </p:txBody>
      </p:sp>
    </p:spTree>
    <p:extLst>
      <p:ext uri="{BB962C8B-B14F-4D97-AF65-F5344CB8AC3E}">
        <p14:creationId xmlns:p14="http://schemas.microsoft.com/office/powerpoint/2010/main" val="5322476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98488" y="1982450"/>
            <a:ext cx="7595024" cy="2800767"/>
          </a:xfrm>
          <a:prstGeom prst="rect">
            <a:avLst/>
          </a:prstGeom>
          <a:noFill/>
        </p:spPr>
        <p:txBody>
          <a:bodyPr wrap="square" rtlCol="0">
            <a:spAutoFit/>
          </a:bodyPr>
          <a:lstStyle/>
          <a:p>
            <a:pPr algn="ctr"/>
            <a:r>
              <a:rPr lang="en-US" sz="8800" dirty="0">
                <a:solidFill>
                  <a:schemeClr val="bg1"/>
                </a:solidFill>
              </a:rPr>
              <a:t>Data provenance</a:t>
            </a:r>
            <a:endParaRPr lang="en-US" dirty="0">
              <a:solidFill>
                <a:schemeClr val="bg1"/>
              </a:solidFill>
            </a:endParaRPr>
          </a:p>
        </p:txBody>
      </p:sp>
    </p:spTree>
    <p:extLst>
      <p:ext uri="{BB962C8B-B14F-4D97-AF65-F5344CB8AC3E}">
        <p14:creationId xmlns:p14="http://schemas.microsoft.com/office/powerpoint/2010/main" val="16139078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9243414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3</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Social scientists </a:t>
            </a:r>
            <a:br>
              <a:rPr lang="en-US" sz="5400" dirty="0"/>
            </a:br>
            <a:r>
              <a:rPr lang="en-US" sz="5400" dirty="0"/>
              <a:t>are not trained </a:t>
            </a:r>
            <a:br>
              <a:rPr lang="en-US" sz="5400" dirty="0"/>
            </a:br>
            <a:r>
              <a:rPr lang="en-US" sz="5400" dirty="0"/>
              <a:t>to cite data</a:t>
            </a:r>
          </a:p>
        </p:txBody>
      </p:sp>
    </p:spTree>
    <p:extLst>
      <p:ext uri="{BB962C8B-B14F-4D97-AF65-F5344CB8AC3E}">
        <p14:creationId xmlns:p14="http://schemas.microsoft.com/office/powerpoint/2010/main" val="41855825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Would you buy a car from this guy?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3004" y="1825625"/>
            <a:ext cx="6065991" cy="4351338"/>
          </a:xfrm>
        </p:spPr>
      </p:pic>
    </p:spTree>
    <p:extLst>
      <p:ext uri="{BB962C8B-B14F-4D97-AF65-F5344CB8AC3E}">
        <p14:creationId xmlns:p14="http://schemas.microsoft.com/office/powerpoint/2010/main" val="6384606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Provenance!</a:t>
            </a:r>
          </a:p>
        </p:txBody>
      </p:sp>
      <p:sp>
        <p:nvSpPr>
          <p:cNvPr id="3" name="Content Placeholder 2"/>
          <p:cNvSpPr>
            <a:spLocks noGrp="1"/>
          </p:cNvSpPr>
          <p:nvPr>
            <p:ph idx="1"/>
          </p:nvPr>
        </p:nvSpPr>
        <p:spPr/>
        <p:txBody>
          <a:bodyPr>
            <a:normAutofit/>
          </a:bodyPr>
          <a:lstStyle/>
          <a:p>
            <a:r>
              <a:rPr lang="en-US" sz="4800" dirty="0"/>
              <a:t>Does the sales person have a good record?</a:t>
            </a:r>
          </a:p>
          <a:p>
            <a:r>
              <a:rPr lang="en-US" sz="4800" dirty="0"/>
              <a:t>Where does the car come from?</a:t>
            </a:r>
          </a:p>
          <a:p>
            <a:r>
              <a:rPr lang="en-US" sz="4800" dirty="0"/>
              <a:t>What do we know about the car?</a:t>
            </a:r>
          </a:p>
        </p:txBody>
      </p:sp>
    </p:spTree>
    <p:extLst>
      <p:ext uri="{BB962C8B-B14F-4D97-AF65-F5344CB8AC3E}">
        <p14:creationId xmlns:p14="http://schemas.microsoft.com/office/powerpoint/2010/main" val="39160735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Would you use this data?</a:t>
            </a:r>
          </a:p>
        </p:txBody>
      </p:sp>
      <p:pic>
        <p:nvPicPr>
          <p:cNvPr id="4" name="Content Placeholder 3"/>
          <p:cNvPicPr>
            <a:picLocks noGrp="1" noChangeAspect="1"/>
          </p:cNvPicPr>
          <p:nvPr>
            <p:ph idx="1"/>
          </p:nvPr>
        </p:nvPicPr>
        <p:blipFill>
          <a:blip r:embed="rId2"/>
          <a:stretch>
            <a:fillRect/>
          </a:stretch>
        </p:blipFill>
        <p:spPr>
          <a:xfrm>
            <a:off x="3943239" y="2140648"/>
            <a:ext cx="4305521" cy="3721291"/>
          </a:xfrm>
          <a:prstGeom prst="rect">
            <a:avLst/>
          </a:prstGeom>
        </p:spPr>
      </p:pic>
    </p:spTree>
    <p:extLst>
      <p:ext uri="{BB962C8B-B14F-4D97-AF65-F5344CB8AC3E}">
        <p14:creationId xmlns:p14="http://schemas.microsoft.com/office/powerpoint/2010/main" val="998373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354765"/>
          </a:xfrm>
          <a:prstGeom prst="rect">
            <a:avLst/>
          </a:prstGeom>
          <a:noFill/>
        </p:spPr>
        <p:txBody>
          <a:bodyPr wrap="square" rtlCol="0">
            <a:spAutoFit/>
          </a:bodyPr>
          <a:lstStyle/>
          <a:p>
            <a:pPr algn="ctr"/>
            <a:r>
              <a:rPr lang="en-US" sz="8800" dirty="0">
                <a:solidFill>
                  <a:schemeClr val="bg1"/>
                </a:solidFill>
              </a:rPr>
              <a:t>But some things HAVE changed!</a:t>
            </a:r>
            <a:br>
              <a:rPr lang="en-US" sz="8800" dirty="0">
                <a:solidFill>
                  <a:schemeClr val="bg1"/>
                </a:solidFill>
              </a:rPr>
            </a:br>
            <a:r>
              <a:rPr lang="en-US" sz="3600" dirty="0">
                <a:solidFill>
                  <a:schemeClr val="bg1"/>
                </a:solidFill>
              </a:rPr>
              <a:t>A bit of history…</a:t>
            </a:r>
            <a:endParaRPr lang="en-US" dirty="0">
              <a:solidFill>
                <a:schemeClr val="bg1"/>
              </a:solidFill>
            </a:endParaRPr>
          </a:p>
        </p:txBody>
      </p:sp>
    </p:spTree>
    <p:extLst>
      <p:ext uri="{BB962C8B-B14F-4D97-AF65-F5344CB8AC3E}">
        <p14:creationId xmlns:p14="http://schemas.microsoft.com/office/powerpoint/2010/main" val="32367531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would you trust this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3517" y="1825625"/>
            <a:ext cx="7384966" cy="4351338"/>
          </a:xfr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0868" t="78809" r="12241"/>
          <a:stretch/>
        </p:blipFill>
        <p:spPr>
          <a:xfrm>
            <a:off x="228438" y="1690688"/>
            <a:ext cx="11882088" cy="4021592"/>
          </a:xfrm>
          <a:prstGeom prst="rect">
            <a:avLst/>
          </a:prstGeom>
        </p:spPr>
      </p:pic>
      <p:sp>
        <p:nvSpPr>
          <p:cNvPr id="6" name="Rectangle 5"/>
          <p:cNvSpPr/>
          <p:nvPr/>
        </p:nvSpPr>
        <p:spPr>
          <a:xfrm>
            <a:off x="2744564" y="4531179"/>
            <a:ext cx="6849835" cy="1181101"/>
          </a:xfrm>
          <a:prstGeom prst="rect">
            <a:avLst/>
          </a:prstGeom>
          <a:noFill/>
          <a:ln w="1079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2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Provenance!</a:t>
            </a:r>
          </a:p>
        </p:txBody>
      </p:sp>
      <p:sp>
        <p:nvSpPr>
          <p:cNvPr id="3" name="Content Placeholder 2"/>
          <p:cNvSpPr>
            <a:spLocks noGrp="1"/>
          </p:cNvSpPr>
          <p:nvPr>
            <p:ph idx="1"/>
          </p:nvPr>
        </p:nvSpPr>
        <p:spPr/>
        <p:txBody>
          <a:bodyPr>
            <a:normAutofit/>
          </a:bodyPr>
          <a:lstStyle/>
          <a:p>
            <a:r>
              <a:rPr lang="en-US" sz="4800" dirty="0"/>
              <a:t>Does the provider have a good record?</a:t>
            </a:r>
          </a:p>
          <a:p>
            <a:r>
              <a:rPr lang="en-US" sz="4800" dirty="0"/>
              <a:t>Where do the data come from?</a:t>
            </a:r>
          </a:p>
          <a:p>
            <a:r>
              <a:rPr lang="en-US" sz="4800" dirty="0"/>
              <a:t>What do we know about the data?</a:t>
            </a:r>
          </a:p>
        </p:txBody>
      </p:sp>
      <p:sp>
        <p:nvSpPr>
          <p:cNvPr id="4" name="TextBox 3"/>
          <p:cNvSpPr txBox="1"/>
          <p:nvPr/>
        </p:nvSpPr>
        <p:spPr>
          <a:xfrm>
            <a:off x="2867025" y="4314915"/>
            <a:ext cx="6457950" cy="1862048"/>
          </a:xfrm>
          <a:prstGeom prst="rect">
            <a:avLst/>
          </a:prstGeom>
          <a:noFill/>
        </p:spPr>
        <p:txBody>
          <a:bodyPr wrap="square" rtlCol="0">
            <a:spAutoFit/>
          </a:bodyPr>
          <a:lstStyle/>
          <a:p>
            <a:pPr algn="ctr"/>
            <a:r>
              <a:rPr lang="en-US" sz="11500" dirty="0"/>
              <a:t>Metadata!</a:t>
            </a:r>
          </a:p>
        </p:txBody>
      </p:sp>
    </p:spTree>
    <p:extLst>
      <p:ext uri="{BB962C8B-B14F-4D97-AF65-F5344CB8AC3E}">
        <p14:creationId xmlns:p14="http://schemas.microsoft.com/office/powerpoint/2010/main" val="38320234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Would you use this data?</a:t>
            </a:r>
          </a:p>
        </p:txBody>
      </p:sp>
      <p:pic>
        <p:nvPicPr>
          <p:cNvPr id="4" name="Content Placeholder 3"/>
          <p:cNvPicPr>
            <a:picLocks noGrp="1" noChangeAspect="1"/>
          </p:cNvPicPr>
          <p:nvPr>
            <p:ph idx="1"/>
          </p:nvPr>
        </p:nvPicPr>
        <p:blipFill>
          <a:blip r:embed="rId2"/>
          <a:stretch>
            <a:fillRect/>
          </a:stretch>
        </p:blipFill>
        <p:spPr>
          <a:xfrm>
            <a:off x="3943239" y="2140648"/>
            <a:ext cx="4305521" cy="3721291"/>
          </a:xfrm>
          <a:prstGeom prst="rect">
            <a:avLst/>
          </a:prstGeom>
        </p:spPr>
      </p:pic>
    </p:spTree>
    <p:extLst>
      <p:ext uri="{BB962C8B-B14F-4D97-AF65-F5344CB8AC3E}">
        <p14:creationId xmlns:p14="http://schemas.microsoft.com/office/powerpoint/2010/main" val="543653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stockmarket.xlsx”</a:t>
            </a:r>
          </a:p>
        </p:txBody>
      </p:sp>
      <p:graphicFrame>
        <p:nvGraphicFramePr>
          <p:cNvPr id="6" name="Content Placeholder 5"/>
          <p:cNvGraphicFramePr>
            <a:graphicFrameLocks noGrp="1"/>
          </p:cNvGraphicFramePr>
          <p:nvPr>
            <p:ph sz="half" idx="1"/>
          </p:nvPr>
        </p:nvGraphicFramePr>
        <p:xfrm>
          <a:off x="2705100" y="1937544"/>
          <a:ext cx="1447800" cy="4127500"/>
        </p:xfrm>
        <a:graphic>
          <a:graphicData uri="http://schemas.openxmlformats.org/drawingml/2006/table">
            <a:tbl>
              <a:tblPr/>
              <a:tblGrid>
                <a:gridCol w="1447800">
                  <a:extLst>
                    <a:ext uri="{9D8B030D-6E8A-4147-A177-3AD203B41FA5}">
                      <a16:colId xmlns:a16="http://schemas.microsoft.com/office/drawing/2014/main" val="3898472041"/>
                    </a:ext>
                  </a:extLst>
                </a:gridCol>
              </a:tblGrid>
              <a:tr h="158750">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924676756"/>
                  </a:ext>
                </a:extLst>
              </a:tr>
              <a:tr h="158750">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91995404"/>
                  </a:ext>
                </a:extLst>
              </a:tr>
              <a:tr h="158750">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457081700"/>
                  </a:ext>
                </a:extLst>
              </a:tr>
              <a:tr h="158750">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1442768714"/>
                  </a:ext>
                </a:extLst>
              </a:tr>
              <a:tr h="158750">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3654924287"/>
                  </a:ext>
                </a:extLst>
              </a:tr>
              <a:tr h="158750">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4087559491"/>
                  </a:ext>
                </a:extLst>
              </a:tr>
              <a:tr h="158750">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417310686"/>
                  </a:ext>
                </a:extLst>
              </a:tr>
              <a:tr h="158750">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3250488957"/>
                  </a:ext>
                </a:extLst>
              </a:tr>
              <a:tr h="158750">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2434349727"/>
                  </a:ext>
                </a:extLst>
              </a:tr>
              <a:tr h="158750">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3777909447"/>
                  </a:ext>
                </a:extLst>
              </a:tr>
              <a:tr h="158750">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2999529981"/>
                  </a:ext>
                </a:extLst>
              </a:tr>
              <a:tr h="158750">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149936475"/>
                  </a:ext>
                </a:extLst>
              </a:tr>
              <a:tr h="158750">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1547272164"/>
                  </a:ext>
                </a:extLst>
              </a:tr>
              <a:tr h="158750">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472938091"/>
                  </a:ext>
                </a:extLst>
              </a:tr>
              <a:tr h="158750">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783866687"/>
                  </a:ext>
                </a:extLst>
              </a:tr>
              <a:tr h="158750">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3832076808"/>
                  </a:ext>
                </a:extLst>
              </a:tr>
              <a:tr h="158750">
                <a:tc>
                  <a:txBody>
                    <a:bodyPr/>
                    <a:lstStyle/>
                    <a:p>
                      <a:pPr algn="r" fontAlgn="b"/>
                      <a:r>
                        <a:rPr lang="en-US" sz="1000" b="0" i="0" u="none" strike="noStrike">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1651876702"/>
                  </a:ext>
                </a:extLst>
              </a:tr>
              <a:tr h="158750">
                <a:tc>
                  <a:txBody>
                    <a:bodyPr/>
                    <a:lstStyle/>
                    <a:p>
                      <a:pPr algn="r" fontAlgn="b"/>
                      <a:r>
                        <a:rPr lang="en-US" sz="1000" b="0" i="0" u="none" strike="noStrike">
                          <a:effectLst/>
                          <a:latin typeface="Arial" panose="020B0604020202020204" pitchFamily="34" charset="0"/>
                        </a:rPr>
                        <a:t>2119.21</a:t>
                      </a:r>
                    </a:p>
                  </a:txBody>
                  <a:tcPr marL="6350" marR="6350" marT="6350" marB="0" anchor="b">
                    <a:lnL>
                      <a:noFill/>
                    </a:lnL>
                    <a:lnR>
                      <a:noFill/>
                    </a:lnR>
                    <a:lnT>
                      <a:noFill/>
                    </a:lnT>
                    <a:lnB>
                      <a:noFill/>
                    </a:lnB>
                  </a:tcPr>
                </a:tc>
                <a:extLst>
                  <a:ext uri="{0D108BD9-81ED-4DB2-BD59-A6C34878D82A}">
                    <a16:rowId xmlns:a16="http://schemas.microsoft.com/office/drawing/2014/main" val="3923057857"/>
                  </a:ext>
                </a:extLst>
              </a:tr>
              <a:tr h="158750">
                <a:tc>
                  <a:txBody>
                    <a:bodyPr/>
                    <a:lstStyle/>
                    <a:p>
                      <a:pPr algn="r" fontAlgn="b"/>
                      <a:r>
                        <a:rPr lang="en-US" sz="1000" b="0" i="0" u="none" strike="noStrike">
                          <a:effectLst/>
                          <a:latin typeface="Arial" panose="020B0604020202020204" pitchFamily="34" charset="0"/>
                        </a:rPr>
                        <a:t>2114.15</a:t>
                      </a:r>
                    </a:p>
                  </a:txBody>
                  <a:tcPr marL="6350" marR="6350" marT="6350" marB="0" anchor="b">
                    <a:lnL>
                      <a:noFill/>
                    </a:lnL>
                    <a:lnR>
                      <a:noFill/>
                    </a:lnR>
                    <a:lnT>
                      <a:noFill/>
                    </a:lnT>
                    <a:lnB>
                      <a:noFill/>
                    </a:lnB>
                  </a:tcPr>
                </a:tc>
                <a:extLst>
                  <a:ext uri="{0D108BD9-81ED-4DB2-BD59-A6C34878D82A}">
                    <a16:rowId xmlns:a16="http://schemas.microsoft.com/office/drawing/2014/main" val="3425625510"/>
                  </a:ext>
                </a:extLst>
              </a:tr>
              <a:tr h="158750">
                <a:tc>
                  <a:txBody>
                    <a:bodyPr/>
                    <a:lstStyle/>
                    <a:p>
                      <a:pPr algn="r" fontAlgn="b"/>
                      <a:r>
                        <a:rPr lang="en-US" sz="1000" b="0" i="0" u="none" strike="noStrike">
                          <a:effectLst/>
                          <a:latin typeface="Arial" panose="020B0604020202020204" pitchFamily="34" charset="0"/>
                        </a:rPr>
                        <a:t>2102.15</a:t>
                      </a:r>
                    </a:p>
                  </a:txBody>
                  <a:tcPr marL="6350" marR="6350" marT="6350" marB="0" anchor="b">
                    <a:lnL>
                      <a:noFill/>
                    </a:lnL>
                    <a:lnR>
                      <a:noFill/>
                    </a:lnR>
                    <a:lnT>
                      <a:noFill/>
                    </a:lnT>
                    <a:lnB>
                      <a:noFill/>
                    </a:lnB>
                  </a:tcPr>
                </a:tc>
                <a:extLst>
                  <a:ext uri="{0D108BD9-81ED-4DB2-BD59-A6C34878D82A}">
                    <a16:rowId xmlns:a16="http://schemas.microsoft.com/office/drawing/2014/main" val="2569326072"/>
                  </a:ext>
                </a:extLst>
              </a:tr>
              <a:tr h="158750">
                <a:tc>
                  <a:txBody>
                    <a:bodyPr/>
                    <a:lstStyle/>
                    <a:p>
                      <a:pPr algn="r" fontAlgn="b"/>
                      <a:r>
                        <a:rPr lang="en-US" sz="1000" b="0" i="0" u="none" strike="noStrike">
                          <a:effectLst/>
                          <a:latin typeface="Arial" panose="020B0604020202020204" pitchFamily="34" charset="0"/>
                        </a:rPr>
                        <a:t>2079.65</a:t>
                      </a:r>
                    </a:p>
                  </a:txBody>
                  <a:tcPr marL="6350" marR="6350" marT="6350" marB="0" anchor="b">
                    <a:lnL>
                      <a:noFill/>
                    </a:lnL>
                    <a:lnR>
                      <a:noFill/>
                    </a:lnR>
                    <a:lnT>
                      <a:noFill/>
                    </a:lnT>
                    <a:lnB>
                      <a:noFill/>
                    </a:lnB>
                  </a:tcPr>
                </a:tc>
                <a:extLst>
                  <a:ext uri="{0D108BD9-81ED-4DB2-BD59-A6C34878D82A}">
                    <a16:rowId xmlns:a16="http://schemas.microsoft.com/office/drawing/2014/main" val="3888995047"/>
                  </a:ext>
                </a:extLst>
              </a:tr>
              <a:tr h="158750">
                <a:tc>
                  <a:txBody>
                    <a:bodyPr/>
                    <a:lstStyle/>
                    <a:p>
                      <a:pPr algn="r" fontAlgn="b"/>
                      <a:r>
                        <a:rPr lang="en-US" sz="1000" b="0" i="0" u="none" strike="noStrike">
                          <a:effectLst/>
                          <a:latin typeface="Arial" panose="020B0604020202020204" pitchFamily="34" charset="0"/>
                        </a:rPr>
                        <a:t>2067.64</a:t>
                      </a:r>
                    </a:p>
                  </a:txBody>
                  <a:tcPr marL="6350" marR="6350" marT="6350" marB="0" anchor="b">
                    <a:lnL>
                      <a:noFill/>
                    </a:lnL>
                    <a:lnR>
                      <a:noFill/>
                    </a:lnR>
                    <a:lnT>
                      <a:noFill/>
                    </a:lnT>
                    <a:lnB>
                      <a:noFill/>
                    </a:lnB>
                  </a:tcPr>
                </a:tc>
                <a:extLst>
                  <a:ext uri="{0D108BD9-81ED-4DB2-BD59-A6C34878D82A}">
                    <a16:rowId xmlns:a16="http://schemas.microsoft.com/office/drawing/2014/main" val="417750842"/>
                  </a:ext>
                </a:extLst>
              </a:tr>
              <a:tr h="158750">
                <a:tc>
                  <a:txBody>
                    <a:bodyPr/>
                    <a:lstStyle/>
                    <a:p>
                      <a:pPr algn="r" fontAlgn="b"/>
                      <a:r>
                        <a:rPr lang="en-US" sz="1000" b="0" i="0" u="none" strike="noStrike">
                          <a:effectLst/>
                          <a:latin typeface="Arial" panose="020B0604020202020204" pitchFamily="34" charset="0"/>
                        </a:rPr>
                        <a:t>2093.25</a:t>
                      </a:r>
                    </a:p>
                  </a:txBody>
                  <a:tcPr marL="6350" marR="6350" marT="6350" marB="0" anchor="b">
                    <a:lnL>
                      <a:noFill/>
                    </a:lnL>
                    <a:lnR>
                      <a:noFill/>
                    </a:lnR>
                    <a:lnT>
                      <a:noFill/>
                    </a:lnT>
                    <a:lnB>
                      <a:noFill/>
                    </a:lnB>
                  </a:tcPr>
                </a:tc>
                <a:extLst>
                  <a:ext uri="{0D108BD9-81ED-4DB2-BD59-A6C34878D82A}">
                    <a16:rowId xmlns:a16="http://schemas.microsoft.com/office/drawing/2014/main" val="3115199412"/>
                  </a:ext>
                </a:extLst>
              </a:tr>
              <a:tr h="158750">
                <a:tc>
                  <a:txBody>
                    <a:bodyPr/>
                    <a:lstStyle/>
                    <a:p>
                      <a:pPr algn="r" fontAlgn="b"/>
                      <a:r>
                        <a:rPr lang="en-US" sz="1000" b="0" i="0" u="none" strike="noStrike">
                          <a:effectLst/>
                          <a:latin typeface="Arial" panose="020B0604020202020204" pitchFamily="34" charset="0"/>
                        </a:rPr>
                        <a:t>2108.57</a:t>
                      </a:r>
                    </a:p>
                  </a:txBody>
                  <a:tcPr marL="6350" marR="6350" marT="6350" marB="0" anchor="b">
                    <a:lnL>
                      <a:noFill/>
                    </a:lnL>
                    <a:lnR>
                      <a:noFill/>
                    </a:lnR>
                    <a:lnT>
                      <a:noFill/>
                    </a:lnT>
                    <a:lnB>
                      <a:noFill/>
                    </a:lnB>
                  </a:tcPr>
                </a:tc>
                <a:extLst>
                  <a:ext uri="{0D108BD9-81ED-4DB2-BD59-A6C34878D82A}">
                    <a16:rowId xmlns:a16="http://schemas.microsoft.com/office/drawing/2014/main" val="4055548364"/>
                  </a:ext>
                </a:extLst>
              </a:tr>
              <a:tr h="158750">
                <a:tc>
                  <a:txBody>
                    <a:bodyPr/>
                    <a:lstStyle/>
                    <a:p>
                      <a:pPr algn="r" fontAlgn="b"/>
                      <a:r>
                        <a:rPr lang="en-US" sz="1000" b="0" i="0" u="none" strike="noStrike">
                          <a:effectLst/>
                          <a:latin typeface="Arial" panose="020B0604020202020204" pitchFamily="34" charset="0"/>
                        </a:rPr>
                        <a:t>2108.63</a:t>
                      </a:r>
                    </a:p>
                  </a:txBody>
                  <a:tcPr marL="6350" marR="6350" marT="6350" marB="0" anchor="b">
                    <a:lnL>
                      <a:noFill/>
                    </a:lnL>
                    <a:lnR>
                      <a:noFill/>
                    </a:lnR>
                    <a:lnT>
                      <a:noFill/>
                    </a:lnT>
                    <a:lnB>
                      <a:noFill/>
                    </a:lnB>
                  </a:tcPr>
                </a:tc>
                <a:extLst>
                  <a:ext uri="{0D108BD9-81ED-4DB2-BD59-A6C34878D82A}">
                    <a16:rowId xmlns:a16="http://schemas.microsoft.com/office/drawing/2014/main" val="573876782"/>
                  </a:ext>
                </a:extLst>
              </a:tr>
              <a:tr h="158750">
                <a:tc>
                  <a:txBody>
                    <a:bodyPr/>
                    <a:lstStyle/>
                    <a:p>
                      <a:pPr algn="r" fontAlgn="b"/>
                      <a:r>
                        <a:rPr lang="en-US" sz="1000" b="0" i="0" u="none" strike="noStrike" dirty="0">
                          <a:effectLst/>
                          <a:latin typeface="Arial" panose="020B0604020202020204" pitchFamily="34" charset="0"/>
                        </a:rPr>
                        <a:t>2103.84</a:t>
                      </a:r>
                    </a:p>
                  </a:txBody>
                  <a:tcPr marL="6350" marR="6350" marT="6350" marB="0" anchor="b">
                    <a:lnL>
                      <a:noFill/>
                    </a:lnL>
                    <a:lnR>
                      <a:noFill/>
                    </a:lnR>
                    <a:lnT>
                      <a:noFill/>
                    </a:lnT>
                    <a:lnB>
                      <a:noFill/>
                    </a:lnB>
                  </a:tcPr>
                </a:tc>
                <a:extLst>
                  <a:ext uri="{0D108BD9-81ED-4DB2-BD59-A6C34878D82A}">
                    <a16:rowId xmlns:a16="http://schemas.microsoft.com/office/drawing/2014/main" val="274401316"/>
                  </a:ext>
                </a:extLst>
              </a:tr>
            </a:tbl>
          </a:graphicData>
        </a:graphic>
      </p:graphicFrame>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8170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6849496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1068862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32328771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“SP500.xlsx, from S&amp;P (2020). Not provided as part of replication package because © S&amp;P. ”</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17056995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Availability Statements</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5102678" cy="1569660"/>
          </a:xfrm>
          <a:prstGeom prst="rect">
            <a:avLst/>
          </a:prstGeom>
          <a:solidFill>
            <a:schemeClr val="bg1"/>
          </a:solidFill>
          <a:ln w="25400">
            <a:solidFill>
              <a:schemeClr val="tx1"/>
            </a:solidFill>
          </a:ln>
        </p:spPr>
        <p:txBody>
          <a:bodyPr wrap="square" rtlCol="0">
            <a:spAutoFit/>
          </a:bodyPr>
          <a:lstStyle/>
          <a:p>
            <a:r>
              <a:rPr lang="en-US" sz="3200" dirty="0"/>
              <a:t>Describes data file, where to get it, how to get it, and any conditions of obtaining it</a:t>
            </a:r>
          </a:p>
        </p:txBody>
      </p:sp>
      <p:sp>
        <p:nvSpPr>
          <p:cNvPr id="11" name="Oval 10"/>
          <p:cNvSpPr/>
          <p:nvPr/>
        </p:nvSpPr>
        <p:spPr>
          <a:xfrm>
            <a:off x="2686051" y="1763486"/>
            <a:ext cx="6800850" cy="1347107"/>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355521" y="3102429"/>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246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Citation</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a:t>Attributes the file to the proper source</a:t>
            </a:r>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789162"/>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703</TotalTime>
  <Words>8347</Words>
  <Application>Microsoft Office PowerPoint</Application>
  <PresentationFormat>Widescreen</PresentationFormat>
  <Paragraphs>1045</Paragraphs>
  <Slides>165</Slides>
  <Notes>38</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165</vt:i4>
      </vt:variant>
    </vt:vector>
  </HeadingPairs>
  <TitlesOfParts>
    <vt:vector size="173" baseType="lpstr">
      <vt:lpstr>Arial</vt:lpstr>
      <vt:lpstr>Arial Unicode MS</vt:lpstr>
      <vt:lpstr>Calibri</vt:lpstr>
      <vt:lpstr>Calibri Light</vt:lpstr>
      <vt:lpstr>Century Gothic</vt:lpstr>
      <vt:lpstr>Montserrat</vt:lpstr>
      <vt:lpstr>Times New Roman</vt:lpstr>
      <vt:lpstr>Office Theme</vt:lpstr>
      <vt:lpstr>Transparency and Reproducibility in Economics: Context, and Lessons learned from 1,000 papers</vt:lpstr>
      <vt:lpstr>PowerPoint Presentation</vt:lpstr>
      <vt:lpstr>PowerPoint Presentation</vt:lpstr>
      <vt:lpstr>PowerPoint Presentation</vt:lpstr>
      <vt:lpstr>PowerPoint Presentation</vt:lpstr>
      <vt:lpstr>PowerPoint Presentation</vt:lpstr>
      <vt:lpstr>This reproducibility crisis thing….</vt:lpstr>
      <vt:lpstr>The “crisis” in the 60s and 70s Sterling, 1959; Cohen, 1962; Lykken, 1968; Tukey, 1969; Greenwald, 1975; Meehl, 1978; Rosenthal, 1979</vt:lpstr>
      <vt:lpstr>PowerPoint Presentation</vt:lpstr>
      <vt:lpstr>Progress</vt:lpstr>
      <vt:lpstr>Progress</vt:lpstr>
      <vt:lpstr>Progress</vt:lpstr>
      <vt:lpstr>Progress</vt:lpstr>
      <vt:lpstr>Progress</vt:lpstr>
      <vt:lpstr>Pre-registration (2012-)</vt:lpstr>
      <vt:lpstr>Second round (2012-)</vt:lpstr>
      <vt:lpstr>Registered Reports (2014-)</vt:lpstr>
      <vt:lpstr>Preprints in other sciences </vt:lpstr>
      <vt:lpstr>PowerPoint Presentation</vt:lpstr>
      <vt:lpstr>PowerPoint Presentation</vt:lpstr>
      <vt:lpstr>PowerPoint Presentation</vt:lpstr>
      <vt:lpstr>File drawer problem and publication bias</vt:lpstr>
      <vt:lpstr>PowerPoint Presentation</vt:lpstr>
      <vt:lpstr>Proposed solution: Registries</vt:lpstr>
      <vt:lpstr>Progress</vt:lpstr>
      <vt:lpstr>AEA Registry</vt:lpstr>
      <vt:lpstr>IPA and J-PAL Registration Policy</vt:lpstr>
      <vt:lpstr>Registering a study</vt:lpstr>
      <vt:lpstr>PowerPoint Presentation</vt:lpstr>
      <vt:lpstr>Simple Registration Process</vt:lpstr>
      <vt:lpstr>PowerPoint Presentation</vt:lpstr>
      <vt:lpstr>P-hacking and specification searches</vt:lpstr>
      <vt:lpstr>Possible solution: Pre-analysis plans</vt:lpstr>
      <vt:lpstr>About Pre-Analysis Plans (PAPs)</vt:lpstr>
      <vt:lpstr>Content of a PAP (Olken 2015)</vt:lpstr>
      <vt:lpstr>Scope of PAPs (Banerjee et al., 2020)</vt:lpstr>
      <vt:lpstr>Resources for Thinking about a Pre-Analysis Plan</vt:lpstr>
      <vt:lpstr>PowerPoint Presentation</vt:lpstr>
      <vt:lpstr>Ex-post replicability and reproducibility</vt:lpstr>
      <vt:lpstr>PowerPoint Presentation</vt:lpstr>
      <vt:lpstr>PowerPoint Presentation</vt:lpstr>
      <vt:lpstr>What does reproducibility buy you?</vt:lpstr>
      <vt:lpstr>Ingredients of “research”</vt:lpstr>
      <vt:lpstr>What does reproducibility NOT buy you?</vt:lpstr>
      <vt:lpstr>PowerPoint Presentation</vt:lpstr>
      <vt:lpstr>PowerPoint Presentation</vt:lpstr>
      <vt:lpstr>PowerPoint Presentation</vt:lpstr>
      <vt:lpstr>Replicability in Experimental Economics</vt:lpstr>
      <vt:lpstr>PowerPoint Presentation</vt:lpstr>
      <vt:lpstr>PowerPoint Presentation</vt:lpstr>
      <vt:lpstr>PowerPoint Presentation</vt:lpstr>
      <vt:lpstr>What does reproducibility ALSO buy you?</vt:lpstr>
      <vt:lpstr>PowerPoint Presentation</vt:lpstr>
      <vt:lpstr>PowerPoint Presentation</vt:lpstr>
      <vt:lpstr>AEA Data &amp; Code Availability Policy (2019)</vt:lpstr>
      <vt:lpstr>Current efforts at the AEA</vt:lpstr>
      <vt:lpstr>AEA Pre-Publication Verification</vt:lpstr>
      <vt:lpstr>Action: Reproducibility Check</vt:lpstr>
      <vt:lpstr>Stats on reproduced articles</vt:lpstr>
      <vt:lpstr>Very little diversity in software</vt:lpstr>
      <vt:lpstr>PowerPoint Presentation</vt:lpstr>
      <vt:lpstr>Observation 0</vt:lpstr>
      <vt:lpstr>Back in 2019…</vt:lpstr>
      <vt:lpstr>PowerPoint Presentation</vt:lpstr>
      <vt:lpstr>Observation 0</vt:lpstr>
      <vt:lpstr>PowerPoint Presentation</vt:lpstr>
      <vt:lpstr>Lesson 1: Computational empathy</vt:lpstr>
      <vt:lpstr>Lesson 1: Computational empathy</vt:lpstr>
      <vt:lpstr>Lesson 1: Computational empathy</vt:lpstr>
      <vt:lpstr>Lesson 1: Computational empathy</vt:lpstr>
      <vt:lpstr>PowerPoint Presentation</vt:lpstr>
      <vt:lpstr>Observation 1</vt:lpstr>
      <vt:lpstr>Observation 1: Please read the manual</vt:lpstr>
      <vt:lpstr>Observation 2</vt:lpstr>
      <vt:lpstr>Observation 2: point-and-click interfaces</vt:lpstr>
      <vt:lpstr>PowerPoint Presentation</vt:lpstr>
      <vt:lpstr>PowerPoint Presentation</vt:lpstr>
      <vt:lpstr>Hold that thought, we will get there.</vt:lpstr>
      <vt:lpstr>PowerPoint Presentation</vt:lpstr>
      <vt:lpstr>Data acumen</vt:lpstr>
      <vt:lpstr>Lesson 2: Data acumen in the context of reproducibility</vt:lpstr>
      <vt:lpstr>PowerPoint Presentation</vt:lpstr>
      <vt:lpstr>Action: Data citations and metadata</vt:lpstr>
      <vt:lpstr>PowerPoint Presentation</vt:lpstr>
      <vt:lpstr>Starts with Data Citations</vt:lpstr>
      <vt:lpstr>Observation 3</vt:lpstr>
      <vt:lpstr>Would you buy a car from this guy?</vt:lpstr>
      <vt:lpstr>Provenance!</vt:lpstr>
      <vt:lpstr>Would you use this data?</vt:lpstr>
      <vt:lpstr>Or would you trust this data?</vt:lpstr>
      <vt:lpstr>Provenance!</vt:lpstr>
      <vt:lpstr>Would you use this data?</vt:lpstr>
      <vt:lpstr>“It’s a file called stockmarket.xlsx”</vt:lpstr>
      <vt:lpstr>“It’s a file called SP500.xlsx”</vt:lpstr>
      <vt:lpstr>“It’s a file called SP500.xlsx, downloaded from FRED.”</vt:lpstr>
      <vt:lpstr>“It’s a file called SP500.xlsx, downloaded from FRED.”</vt:lpstr>
      <vt:lpstr>“SP500.xlsx, from S&amp;P (2020). Not provided as part of replication package because © S&amp;P. ”</vt:lpstr>
      <vt:lpstr>Data Availability Statements</vt:lpstr>
      <vt:lpstr>Data Citation</vt:lpstr>
      <vt:lpstr>J-PAL and IPA Data Publication Policy</vt:lpstr>
      <vt:lpstr>Datahub for Field  Experiments in  Economics and  Public Policy    </vt:lpstr>
      <vt:lpstr>A note</vt:lpstr>
      <vt:lpstr>But:</vt:lpstr>
      <vt:lpstr>Reminder: Students and Researchers</vt:lpstr>
      <vt:lpstr>PowerPoint Presentation</vt:lpstr>
      <vt:lpstr>J-PAL and IPA Resources for Transparency</vt:lpstr>
      <vt:lpstr>Other Resources on Research Transparency</vt:lpstr>
      <vt:lpstr>Credits</vt:lpstr>
      <vt:lpstr>PowerPoint Presentation</vt:lpstr>
      <vt:lpstr>PowerPoint Presentation</vt:lpstr>
      <vt:lpstr>1. Computational empathy</vt:lpstr>
      <vt:lpstr>Solution 1: Computational Empathy </vt:lpstr>
      <vt:lpstr>Keeping track: Students and Researchers</vt:lpstr>
      <vt:lpstr>2. Keeping track of data: Data provenance</vt:lpstr>
      <vt:lpstr>API? But the interface is so cool!</vt:lpstr>
      <vt:lpstr>API? But the interface is so cool!</vt:lpstr>
      <vt:lpstr>API or Bulk Download</vt:lpstr>
      <vt:lpstr>API or Bulk Download</vt:lpstr>
      <vt:lpstr>API or Bulk Download</vt:lpstr>
      <vt:lpstr>2. Keeping track of data:</vt:lpstr>
      <vt:lpstr>Observation 4</vt:lpstr>
      <vt:lpstr>Because you may not be able to provide others with a copy of the data (legally)…</vt:lpstr>
      <vt:lpstr>Example 2: Academic data publisher</vt:lpstr>
      <vt:lpstr>Example 2: Academic data publisher</vt:lpstr>
      <vt:lpstr>Example 2: Academic data publisher-new!</vt:lpstr>
      <vt:lpstr>Rights to use data</vt:lpstr>
      <vt:lpstr>Rights to distribute the data</vt:lpstr>
      <vt:lpstr>Example 4: German Restricted-access</vt:lpstr>
      <vt:lpstr>Example 4: German Restricted-access</vt:lpstr>
      <vt:lpstr>And we check them!</vt:lpstr>
      <vt:lpstr>Solution 2: Data Provenance</vt:lpstr>
      <vt:lpstr>Keeping track: Students and Researchers</vt:lpstr>
      <vt:lpstr>PowerPoint Presentation</vt:lpstr>
      <vt:lpstr>Lesson 1: Computational empathy</vt:lpstr>
      <vt:lpstr>Streamlining replication packages</vt:lpstr>
      <vt:lpstr>But I don’t need to tell you that</vt:lpstr>
      <vt:lpstr>Assume replicators can access the data</vt:lpstr>
      <vt:lpstr>Solution 3: Learn basics of programming</vt:lpstr>
      <vt:lpstr>Keeping track: Students and Researchers</vt:lpstr>
      <vt:lpstr>We stop here for questions!</vt:lpstr>
      <vt:lpstr>Keeping track: Students and Researchers</vt:lpstr>
      <vt:lpstr>PowerPoint Presentation</vt:lpstr>
      <vt:lpstr>The rest of the day is spent discussing how the World Bank supports researchers. For a more general discussion, see other versions of this talk.</vt:lpstr>
      <vt:lpstr>Luckily, you have DIME</vt:lpstr>
      <vt:lpstr>Solution 6: Institutional support</vt:lpstr>
      <vt:lpstr>Please don’t produce irreproducible articles!</vt:lpstr>
      <vt:lpstr>PowerPoint Presentation</vt:lpstr>
      <vt:lpstr>Goal: Transportability</vt:lpstr>
      <vt:lpstr>Social science “guild”</vt:lpstr>
      <vt:lpstr>Some resources</vt:lpstr>
      <vt:lpstr>PowerPoint Presentation</vt:lpstr>
      <vt:lpstr>Reminder: Students and Researchers</vt:lpstr>
      <vt:lpstr>PowerPoint Presentation</vt:lpstr>
      <vt:lpstr>Extra slides (not presented)</vt:lpstr>
      <vt:lpstr>Data Citations</vt:lpstr>
      <vt:lpstr>Data citations</vt:lpstr>
      <vt:lpstr>Example 4: German Restricted-access</vt:lpstr>
      <vt:lpstr>Data Citation</vt:lpstr>
      <vt:lpstr>Element of a (data) citation</vt:lpstr>
      <vt:lpstr>Element of a (data) citation</vt:lpstr>
      <vt:lpstr>Element of a (data) citation</vt:lpstr>
      <vt:lpstr>Try it out yourself</vt:lpstr>
      <vt:lpstr>Data: Citations, Access, Rights</vt:lpstr>
      <vt:lpstr>PowerPoint Presentation</vt:lpstr>
      <vt:lpstr>Solution 3: Data Citations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38</cp:revision>
  <dcterms:created xsi:type="dcterms:W3CDTF">2020-03-31T02:20:35Z</dcterms:created>
  <dcterms:modified xsi:type="dcterms:W3CDTF">2022-10-17T02:16:42Z</dcterms:modified>
</cp:coreProperties>
</file>